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  <p:sldMasterId id="2147484056" r:id="rId2"/>
    <p:sldMasterId id="2147484084" r:id="rId3"/>
    <p:sldMasterId id="2147484096" r:id="rId4"/>
    <p:sldMasterId id="2147484108" r:id="rId5"/>
    <p:sldMasterId id="2147484132" r:id="rId6"/>
    <p:sldMasterId id="2147484144" r:id="rId7"/>
    <p:sldMasterId id="2147484156" r:id="rId8"/>
    <p:sldMasterId id="2147484168" r:id="rId9"/>
    <p:sldMasterId id="2147484180" r:id="rId10"/>
    <p:sldMasterId id="2147484208" r:id="rId11"/>
    <p:sldMasterId id="2147484220" r:id="rId12"/>
  </p:sldMasterIdLst>
  <p:sldIdLst>
    <p:sldId id="292" r:id="rId13"/>
    <p:sldId id="293" r:id="rId14"/>
    <p:sldId id="274" r:id="rId15"/>
    <p:sldId id="271" r:id="rId16"/>
    <p:sldId id="275" r:id="rId17"/>
    <p:sldId id="270" r:id="rId18"/>
    <p:sldId id="297" r:id="rId19"/>
    <p:sldId id="298" r:id="rId20"/>
    <p:sldId id="299" r:id="rId21"/>
    <p:sldId id="280" r:id="rId22"/>
    <p:sldId id="273" r:id="rId23"/>
    <p:sldId id="284" r:id="rId24"/>
    <p:sldId id="283" r:id="rId25"/>
    <p:sldId id="288" r:id="rId26"/>
    <p:sldId id="285" r:id="rId27"/>
    <p:sldId id="286" r:id="rId28"/>
    <p:sldId id="287" r:id="rId29"/>
    <p:sldId id="294" r:id="rId30"/>
    <p:sldId id="295" r:id="rId31"/>
    <p:sldId id="296" r:id="rId32"/>
    <p:sldId id="282" r:id="rId33"/>
    <p:sldId id="279" r:id="rId34"/>
    <p:sldId id="27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2" autoAdjust="0"/>
    <p:restoredTop sz="94660"/>
  </p:normalViewPr>
  <p:slideViewPr>
    <p:cSldViewPr>
      <p:cViewPr varScale="1">
        <p:scale>
          <a:sx n="69" d="100"/>
          <a:sy n="69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D524ECF-A44B-495F-9CF4-BECBC202DFC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488-FA6C-44E6-8706-3ECADF8FAA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ECF-A44B-495F-9CF4-BECBC202DFC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488-FA6C-44E6-8706-3ECADF8FA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238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435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303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369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77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909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989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195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931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7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ECF-A44B-495F-9CF4-BECBC202DFC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488-FA6C-44E6-8706-3ECADF8FAA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34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34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4094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3775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5947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5357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999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9426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5985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69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47250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577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917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3921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7327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8369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1868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7859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545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392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9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722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729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3424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4062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7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9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8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33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35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ECF-A44B-495F-9CF4-BECBC202DFC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488-FA6C-44E6-8706-3ECADF8FA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2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89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58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80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81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90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54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13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90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7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ECF-A44B-495F-9CF4-BECBC202DFC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488-FA6C-44E6-8706-3ECADF8FAA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88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32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82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5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38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67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64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8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2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ECF-A44B-495F-9CF4-BECBC202DFC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488-FA6C-44E6-8706-3ECADF8FA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2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03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65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21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34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25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55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64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58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9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ECF-A44B-495F-9CF4-BECBC202DFC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488-FA6C-44E6-8706-3ECADF8FA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18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7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78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960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91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14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82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04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912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ECF-A44B-495F-9CF4-BECBC202DFC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488-FA6C-44E6-8706-3ECADF8FA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49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68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60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184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005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77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65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82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34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5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ECF-A44B-495F-9CF4-BECBC202DFC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488-FA6C-44E6-8706-3ECADF8FA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221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090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54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700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43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952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202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174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83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4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ECF-A44B-495F-9CF4-BECBC202DFC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488-FA6C-44E6-8706-3ECADF8FA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509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639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237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743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415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382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881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384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30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ECF-A44B-495F-9CF4-BECBC202DFC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0488-FA6C-44E6-8706-3ECADF8FAA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60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67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835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253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676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6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178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482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916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9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524ECF-A44B-495F-9CF4-BECBC202DFCA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9D0488-FA6C-44E6-8706-3ECADF8FAA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232" r:id="rId12"/>
  </p:sldLayoutIdLst>
  <p:transition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1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94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AF50B-E886-4303-82F0-E63DCAB2326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16.10.2018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4889-EEA4-458A-86B7-D4F746A34A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5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2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6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9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9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2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2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7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9FAF50B-E886-4303-82F0-E63DCAB23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4FD4889-EEA4-458A-86B7-D4F746A34A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1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rspp.ru/document/1/5/2/52c436c70b127692d701fe3a9847ab7c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remlin.ru/acts/assignments/orders/53775" TargetMode="Externa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c.rbc.ru/2016/ksoefficienc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rtune.com/change-the-world/lis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.png"/><Relationship Id="rId4" Type="http://schemas.openxmlformats.org/officeDocument/2006/relationships/hyperlink" Target="http://deloi.tt/2scFIX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ems.skolkovo.ru/downloads/documents/SKOLKOVO_IEMS/Research_Reports/SKOLKOVO_IEMS_Research_2017-06-08_ru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aznaniy.ru/images/com_kz/items/917dae586e24a82b59327c3cef7c3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43" y="178968"/>
            <a:ext cx="4917568" cy="9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291273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630222"/>
            <a:ext cx="7416824" cy="77229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ЭКСПЕРТНАЯ ДИСКУССИЯ </a:t>
            </a:r>
            <a:b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«Вопросы социальной ответственности и принципы </a:t>
            </a:r>
            <a:r>
              <a:rPr lang="en-US" sz="1800" b="1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PRME</a:t>
            </a:r>
            <a:r>
              <a:rPr lang="ru-RU" sz="1800" b="1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отражение в российских программах бизнес-образования»</a:t>
            </a:r>
            <a:br>
              <a:rPr lang="ru-RU" sz="1800" b="1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Герасимова С.А., Проектный офис «Стратегии и практики устойчивого развития», Школа КСО и УР ММВШБ МИРБИС</a:t>
            </a:r>
            <a: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октября 2018 </a:t>
            </a:r>
            <a:b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 </a:t>
            </a:r>
            <a:endParaRPr lang="ru-RU" sz="1800" dirty="0">
              <a:solidFill>
                <a:srgbClr val="258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93484" y="1522027"/>
            <a:ext cx="8383169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20773"/>
            <a:ext cx="2779589" cy="8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/>
          </a:bodyPr>
          <a:lstStyle/>
          <a:p>
            <a:r>
              <a:rPr lang="ru-RU" alt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МНОГООБРАЗИЕ РЕЛЕВАНТНЫХ КОНЦЕПЦИЙ</a:t>
            </a:r>
            <a:endParaRPr lang="ru-RU" sz="1800" dirty="0">
              <a:solidFill>
                <a:srgbClr val="258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34" y="1095522"/>
            <a:ext cx="8640960" cy="5073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5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Корпоративная социальная ответственность	Корпоративная социальная восприимчивость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Этика бизнеса				Корпоративная филантропия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инвестиции			Социальное проектирование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Корпоративная социальная деятельность 		Корпоративная социальная политика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заинтересованных сторон 		Корпоративное гражданство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Устойчивое развитие 				Корпоративная устойчивость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Корпоративная репутация 			Управление нефинансовыми рисками 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предпринимательство		Корпоративное управление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Разделяемые ценности 			Гуманизация бизнеса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Философия бизнеса 				Корпоративная культура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по ценностям			Ответственное управление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 err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Бенефит</a:t>
            </a: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-корпорации				Семейная филантропия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Этика бизнеса			         Конкурентоспособность, стоимость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Философия 			         Управленческая дисциплина 		</a:t>
            </a:r>
          </a:p>
          <a:p>
            <a:pPr marL="342836" indent="-342836">
              <a:buFontTx/>
              <a:buNone/>
              <a:defRPr/>
            </a:pPr>
            <a:endParaRPr lang="ru-RU" b="1" dirty="0">
              <a:solidFill>
                <a:srgbClr val="E7E6E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93880" y="5395890"/>
            <a:ext cx="2016224" cy="576064"/>
            <a:chOff x="2915822" y="4869160"/>
            <a:chExt cx="2016224" cy="576064"/>
          </a:xfrm>
        </p:grpSpPr>
        <p:sp>
          <p:nvSpPr>
            <p:cNvPr id="11" name="Двойная стрелка влево/вправо 3"/>
            <p:cNvSpPr/>
            <p:nvPr/>
          </p:nvSpPr>
          <p:spPr>
            <a:xfrm>
              <a:off x="2915822" y="4869160"/>
              <a:ext cx="2016224" cy="576064"/>
            </a:xfrm>
            <a:prstGeom prst="leftRightArrow">
              <a:avLst/>
            </a:prstGeom>
            <a:solidFill>
              <a:srgbClr val="DDDDDD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Блок-схема: узел 14"/>
            <p:cNvSpPr/>
            <p:nvPr/>
          </p:nvSpPr>
          <p:spPr bwMode="auto">
            <a:xfrm>
              <a:off x="4499998" y="5071631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Блок-схема: узел 19"/>
            <p:cNvSpPr/>
            <p:nvPr/>
          </p:nvSpPr>
          <p:spPr bwMode="auto">
            <a:xfrm>
              <a:off x="3851926" y="5071631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Блок-схема: узел 20"/>
            <p:cNvSpPr/>
            <p:nvPr/>
          </p:nvSpPr>
          <p:spPr bwMode="auto">
            <a:xfrm>
              <a:off x="3131842" y="5085184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486" y="243716"/>
            <a:ext cx="6743422" cy="772298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258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827584" y="114037"/>
            <a:ext cx="7791718" cy="6236984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ts val="3400"/>
              </a:lnSpc>
              <a:buClr>
                <a:srgbClr val="C00000"/>
              </a:buClr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PRME, GRLI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подготовке ответственных управленцев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400"/>
              </a:lnSpc>
              <a:buClr>
                <a:srgbClr val="C00000"/>
              </a:buClr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 -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устойчивого развития 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400"/>
              </a:lnSpc>
              <a:buClr>
                <a:srgbClr val="C00000"/>
              </a:buClr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принципов Глобального Договора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Global Compact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400"/>
              </a:lnSpc>
              <a:buClr>
                <a:srgbClr val="C00000"/>
              </a:buClr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26000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(ISO 14000, ISO 9001, ISO 31000 </a:t>
            </a:r>
            <a:r>
              <a:rPr lang="en-US" sz="22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lnSpc>
                <a:spcPts val="3400"/>
              </a:lnSpc>
              <a:buClr>
                <a:srgbClr val="C00000"/>
              </a:buClr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GRI-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Глобальная инициатива по отчётности </a:t>
            </a:r>
          </a:p>
          <a:p>
            <a:pPr algn="ctr">
              <a:lnSpc>
                <a:spcPts val="3400"/>
              </a:lnSpc>
              <a:buClr>
                <a:srgbClr val="C00000"/>
              </a:buClr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AA1000SES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-Взаимодействи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заинтересованными сторонами 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400"/>
              </a:lnSpc>
              <a:buClr>
                <a:srgbClr val="C00000"/>
              </a:buClr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GPM P5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–Устойчивое управление проектами 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400"/>
              </a:lnSpc>
              <a:buClr>
                <a:srgbClr val="C00000"/>
              </a:buClr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IIRC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Международный стандарт интегрированной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отчтётности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400"/>
              </a:lnSpc>
              <a:buClr>
                <a:srgbClr val="C00000"/>
              </a:buClr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 NET SR10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Система менеджмента социальной ответственности</a:t>
            </a:r>
          </a:p>
          <a:p>
            <a:pPr algn="ctr">
              <a:lnSpc>
                <a:spcPts val="3400"/>
              </a:lnSpc>
              <a:buClr>
                <a:srgbClr val="C00000"/>
              </a:buClr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Индексы устойчивого развития </a:t>
            </a:r>
          </a:p>
          <a:p>
            <a:pPr algn="ctr">
              <a:lnSpc>
                <a:spcPts val="3400"/>
              </a:lnSpc>
              <a:buClr>
                <a:srgbClr val="C00000"/>
              </a:buClr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требования и подходы к КСО и УР 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ИЗМЕНЕНИЙ</a:t>
            </a:r>
            <a:b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И ЭКОЛОГИЧЕСКОЙ </a:t>
            </a:r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СРЕДЫ: </a:t>
            </a:r>
            <a:b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заинтересованные стороны и риск-менеджмент </a:t>
            </a:r>
            <a:endParaRPr lang="ru-RU" sz="1800" dirty="0">
              <a:solidFill>
                <a:srgbClr val="258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2" y="1410489"/>
            <a:ext cx="60483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48" y="1250085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962776" y="3090294"/>
            <a:ext cx="1657350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GR</a:t>
            </a:r>
          </a:p>
          <a:p>
            <a:pPr>
              <a:defRPr/>
            </a:pPr>
            <a:r>
              <a:rPr lang="en-US" sz="28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PR</a:t>
            </a:r>
            <a:endParaRPr lang="ru-RU" sz="28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</a:endParaRPr>
          </a:p>
          <a:p>
            <a:pPr>
              <a:defRPr/>
            </a:pPr>
            <a:r>
              <a:rPr lang="en-US" sz="28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HR</a:t>
            </a:r>
          </a:p>
          <a:p>
            <a:pPr>
              <a:defRPr/>
            </a:pPr>
            <a:r>
              <a:rPr lang="en-US" sz="28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IR</a:t>
            </a:r>
          </a:p>
          <a:p>
            <a:pPr>
              <a:defRPr/>
            </a:pPr>
            <a:r>
              <a:rPr lang="en-US" sz="28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CSR</a:t>
            </a:r>
            <a:endParaRPr lang="ru-RU" sz="28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</a:endParaRPr>
          </a:p>
          <a:p>
            <a:pPr>
              <a:defRPr/>
            </a:pPr>
            <a:r>
              <a:rPr lang="en-US" sz="28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B2B</a:t>
            </a:r>
          </a:p>
          <a:p>
            <a:pPr>
              <a:defRPr/>
            </a:pPr>
            <a:r>
              <a:rPr lang="en-US" sz="28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B2C</a:t>
            </a:r>
            <a:endParaRPr lang="ru-RU" sz="28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</a:endParaRPr>
          </a:p>
        </p:txBody>
      </p:sp>
      <p:sp>
        <p:nvSpPr>
          <p:cNvPr id="20" name="Выгнутая вверх стрелка 7"/>
          <p:cNvSpPr/>
          <p:nvPr/>
        </p:nvSpPr>
        <p:spPr bwMode="auto">
          <a:xfrm>
            <a:off x="4867275" y="1947863"/>
            <a:ext cx="2752725" cy="1143000"/>
          </a:xfrm>
          <a:prstGeom prst="curvedDownArrow">
            <a:avLst/>
          </a:prstGeom>
          <a:gradFill>
            <a:gsLst>
              <a:gs pos="0">
                <a:srgbClr val="C00000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0000"/>
              </a:gs>
            </a:gsLst>
            <a:lin ang="5400000" scaled="0"/>
          </a:gradFill>
          <a:ln w="1587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lIns="0" tIns="45710" rIns="0" bIns="45710" anchor="ctr"/>
          <a:lstStyle/>
          <a:p>
            <a:pPr defTabSz="933450">
              <a:defRPr/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3044" y="3090294"/>
            <a:ext cx="3069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Риск-менеджмент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</a:endParaRPr>
          </a:p>
        </p:txBody>
      </p:sp>
      <p:pic>
        <p:nvPicPr>
          <p:cNvPr id="16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9804"/>
          <a:stretch/>
        </p:blipFill>
        <p:spPr bwMode="auto">
          <a:xfrm>
            <a:off x="814542" y="1269506"/>
            <a:ext cx="7514915" cy="503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ЗНАЧИМЫЕ КОНЦЕПЦИИ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59627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19362395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730506605"/>
                    </a:ext>
                  </a:extLst>
                </a:gridCol>
              </a:tblGrid>
              <a:tr h="56326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Триединый итог: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экономика – экология – 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социум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Типология </a:t>
                      </a:r>
                      <a:r>
                        <a:rPr lang="ru-RU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Хальме</a:t>
                      </a:r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 </a:t>
                      </a:r>
                      <a:r>
                        <a:rPr lang="ru-RU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Лаурилы</a:t>
                      </a:r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благотворительность – интеграция – 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инновация</a:t>
                      </a: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297417"/>
                  </a:ext>
                </a:extLst>
              </a:tr>
              <a:tr h="1360140">
                <a:tc>
                  <a:txBody>
                    <a:bodyPr/>
                    <a:lstStyle/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КСО версии 1.0 и 2.0 </a:t>
                      </a:r>
                      <a:r>
                        <a:rPr lang="ru-RU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В.Виссера</a:t>
                      </a:r>
                      <a:endPara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4472C4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4472C4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4472C4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4472C4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4472C4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4472C4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rgbClr val="4472C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Концепция разделяемых ценностей (CSV) </a:t>
                      </a:r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М.Портера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 </a:t>
                      </a:r>
                      <a:r>
                        <a:rPr lang="ru-RU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М.Крамера</a:t>
                      </a:r>
                      <a:endPara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4472C4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4472C4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4472C4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4472C4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4472C4"/>
                        </a:solidFill>
                      </a:endParaRPr>
                    </a:p>
                    <a:p>
                      <a:pPr marL="0" marR="0" indent="0" algn="ctr" defTabSz="914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rgbClr val="4472C4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3998128"/>
                  </a:ext>
                </a:extLst>
              </a:tr>
            </a:tbl>
          </a:graphicData>
        </a:graphic>
      </p:graphicFrame>
      <p:pic>
        <p:nvPicPr>
          <p:cNvPr id="16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 РФ УТВЕРДИЛО КОНЦЕПЦИЮ РАЗВИТИЯ ПУБЛИЧНОЙ НЕФИНАНСОВОЙ ОТЧЁТНОСТИ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71325" y="1955349"/>
            <a:ext cx="8150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Премьер-министр РФ Дмитрий Медведев подписал Распоряжение об утверждении 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 развития публичной нефинансовой отчетности </a:t>
            </a:r>
            <a:r>
              <a:rPr lang="ru-RU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 мая 2017 года № 876-р.</a:t>
            </a:r>
          </a:p>
          <a:p>
            <a:pPr algn="just" defTabSz="457200"/>
            <a:endParaRPr lang="ru-RU" sz="16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/>
            <a:r>
              <a:rPr lang="ru-RU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разработан Минэкономразвития России, которым была создана в этих целях межведомственная рабочая группа с участием представителей заинтересованных органов исполнительной власти, бизнеса, экспертных организаций.  </a:t>
            </a:r>
          </a:p>
          <a:p>
            <a:pPr algn="just" defTabSz="457200"/>
            <a:endParaRPr lang="ru-RU" sz="16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/>
            <a:endParaRPr lang="ru-RU" sz="16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/>
            <a:r>
              <a:rPr lang="ru-RU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</a:t>
            </a:r>
          </a:p>
          <a:p>
            <a:pPr algn="just" defTabSz="457200"/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http://media.rspp.ru/document/1/5/2/52c436c70b127692d701fe3a9847ab7c.pdf</a:t>
            </a:r>
            <a:endParaRPr lang="ru-RU" sz="160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 РФ УТВЕРДИЛО КОНЦЕПЦИЮ РАЗВИТИЯ ПУБЛИЧНОЙ НЕФИНАНСОВОЙ ОТЧЁТНОСТИ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82684" y="1577206"/>
            <a:ext cx="80294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 развития публичной нефинансовой отчетности </a:t>
            </a:r>
            <a:r>
              <a:rPr lang="ru-RU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направлена на:</a:t>
            </a:r>
          </a:p>
          <a:p>
            <a:pPr algn="just" defTabSz="457200"/>
            <a:endParaRPr lang="ru-RU" sz="16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457200">
              <a:buClr>
                <a:srgbClr val="25805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российского бизнеса к повышению прозрачности результатов воздействия их деятельности на общество и окружающую среду, включая экономическую, экологическую и социальную составляющие;</a:t>
            </a:r>
          </a:p>
          <a:p>
            <a:pPr marL="285750" indent="-285750" algn="just" defTabSz="457200">
              <a:buClr>
                <a:srgbClr val="25805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возможностей для объективной оценки на основе публичной нефинансовой отчетности вклада результатов деятельности российских организаций в общественное развитие;</a:t>
            </a:r>
          </a:p>
          <a:p>
            <a:pPr marL="285750" indent="-285750" algn="just" defTabSz="457200">
              <a:buClr>
                <a:srgbClr val="25805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укреплению репутации российских организаций и повышению доверия к их деловой активности в Российской Федерации и за ее пределами;</a:t>
            </a:r>
          </a:p>
          <a:p>
            <a:pPr marL="285750" indent="-285750" algn="just" defTabSz="457200">
              <a:buClr>
                <a:srgbClr val="25805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систематизацию процесса внедрения публичной нефинансовой отчетности в управленческую практику российских организаций;</a:t>
            </a:r>
          </a:p>
          <a:p>
            <a:pPr marL="285750" indent="-285750" algn="just" defTabSz="457200">
              <a:buClr>
                <a:srgbClr val="25805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осведомленности широкого круга лиц о международных стандартах в сфере социальной ответственности, устойчивого развития и публичной нефинансовой отчетности, о значении публичной нефинансовой отчетности для отчитывающихся российских организаций и для их внешнего окружения.</a:t>
            </a:r>
            <a:endParaRPr lang="ru-RU" sz="160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ЭКОЛОГИЧЕСКИЙ ВЕКТОР  </a:t>
            </a:r>
            <a:endParaRPr lang="ru-RU" sz="1800" dirty="0">
              <a:solidFill>
                <a:srgbClr val="258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82684" y="1577206"/>
            <a:ext cx="80294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Путин утвердил перечень поручений по итогам заседания Государственного совета по вопросу </a:t>
            </a:r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 экологическом развитии Российской Федерации в интересах будущих поколений»</a:t>
            </a:r>
            <a:r>
              <a:rPr lang="ru-RU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состоявшегося 27 декабря 2016 года.</a:t>
            </a:r>
          </a:p>
          <a:p>
            <a:pPr algn="just" defTabSz="457200"/>
            <a:endParaRPr lang="ru-RU" sz="160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/>
            <a:r>
              <a:rPr lang="ru-RU" sz="16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поручений по итогам заседания Госсовета</a:t>
            </a:r>
          </a:p>
          <a:p>
            <a:pPr algn="just" defTabSz="457200"/>
            <a:endParaRPr lang="ru-RU" sz="160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US" sz="1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http://kremlin.ru/acts/assignments/orders/53775</a:t>
            </a:r>
            <a:endParaRPr lang="ru-RU" sz="160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en-US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PRME</a:t>
            </a:r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БИЗНЕС-МОДЕЛИ, ПОДГОТОВКА УПРАВЛЕНЦЕВ </a:t>
            </a:r>
            <a:r>
              <a:rPr lang="en-US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258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49414"/>
              </p:ext>
            </p:extLst>
          </p:nvPr>
        </p:nvGraphicFramePr>
        <p:xfrm>
          <a:off x="1187624" y="2075248"/>
          <a:ext cx="7255718" cy="3403577"/>
        </p:xfrm>
        <a:graphic>
          <a:graphicData uri="http://schemas.openxmlformats.org/drawingml/2006/table">
            <a:tbl>
              <a:tblPr/>
              <a:tblGrid>
                <a:gridCol w="7255718">
                  <a:extLst>
                    <a:ext uri="{9D8B030D-6E8A-4147-A177-3AD203B41FA5}">
                      <a16:colId xmlns:a16="http://schemas.microsoft.com/office/drawing/2014/main" val="4245286806"/>
                    </a:ext>
                  </a:extLst>
                </a:gridCol>
              </a:tblGrid>
              <a:tr h="4702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Основная деятельность по реализации принципов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PRME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</a:p>
                  </a:txBody>
                  <a:tcPr marL="84396" marR="84396" marT="42211" marB="422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552279"/>
                  </a:ext>
                </a:extLst>
              </a:tr>
              <a:tr h="4702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Принцип 1: Цель </a:t>
                      </a:r>
                    </a:p>
                  </a:txBody>
                  <a:tcPr marL="84396" marR="84396" marT="42211" marB="422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823585"/>
                  </a:ext>
                </a:extLst>
              </a:tr>
              <a:tr h="4702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Принцип 2: Ценности </a:t>
                      </a:r>
                    </a:p>
                  </a:txBody>
                  <a:tcPr marL="84396" marR="84396" marT="42211" marB="422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921968"/>
                  </a:ext>
                </a:extLst>
              </a:tr>
              <a:tr h="4702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Принцип 3: Метод</a:t>
                      </a:r>
                    </a:p>
                  </a:txBody>
                  <a:tcPr marL="84396" marR="84396" marT="42211" marB="422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879026"/>
                  </a:ext>
                </a:extLst>
              </a:tr>
              <a:tr h="4702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Принцип 4: Исследования </a:t>
                      </a:r>
                    </a:p>
                  </a:txBody>
                  <a:tcPr marL="84396" marR="84396" marT="42211" marB="422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324076"/>
                  </a:ext>
                </a:extLst>
              </a:tr>
              <a:tr h="4702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Принцип 5: Партнёрство </a:t>
                      </a:r>
                    </a:p>
                  </a:txBody>
                  <a:tcPr marL="84396" marR="84396" marT="42211" marB="422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941089"/>
                  </a:ext>
                </a:extLst>
              </a:tr>
              <a:tr h="5818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Принцип 6: Диалог </a:t>
                      </a:r>
                    </a:p>
                  </a:txBody>
                  <a:tcPr marL="84396" marR="84396" marT="42211" marB="422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01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4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hallbartkapital.se/wp-content/uploads/2012/09/dj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81" y="2740905"/>
            <a:ext cx="2661719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КОМПАНИЯМ ВАЖНО СОБЛЮДАТЬ ПРИНЦИПЫ ОТВЕТСТВЕННОЙ ДЕЛОВОЙ ПРАКТИКИ И СООБЩАТЬ ОБ </a:t>
            </a:r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(РСПП) </a:t>
            </a:r>
            <a:endParaRPr lang="ru-RU" sz="1800" dirty="0">
              <a:solidFill>
                <a:srgbClr val="258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82426" y="1587706"/>
            <a:ext cx="6935714" cy="4350916"/>
          </a:xfrm>
        </p:spPr>
        <p:txBody>
          <a:bodyPr>
            <a:normAutofit/>
          </a:bodyPr>
          <a:lstStyle/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Ожидания/требования со стороны инвесторов: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>
              <a:lnSpc>
                <a:spcPts val="14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инициатива ЮНЕП (принципы ответственного инвестирования) </a:t>
            </a:r>
          </a:p>
          <a:p>
            <a:pPr marL="446088">
              <a:lnSpc>
                <a:spcPts val="14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  социальной и экологической устойчивости IFC и Руководство по охране окружающей среды, здоровья и труда</a:t>
            </a:r>
          </a:p>
          <a:p>
            <a:pPr marL="446088">
              <a:lnSpc>
                <a:spcPts val="14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экватора (базируются на стандартах IFC)</a:t>
            </a:r>
          </a:p>
          <a:p>
            <a:pPr marL="446088">
              <a:lnSpc>
                <a:spcPts val="14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ESG, DJSI, FTSE4GOOD</a:t>
            </a:r>
          </a:p>
          <a:p>
            <a:pPr marL="446088">
              <a:lnSpc>
                <a:spcPts val="14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PRI, SRI 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Ожидания/требования деловых партнеров: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268288">
              <a:lnSpc>
                <a:spcPts val="14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Корпоративные документы (стандарты), регулирующие взаимоотношения с подрядчиками и поставщиками.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регулятора в лице государства (органов власти)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Конкуренция за квалифицированные кадры 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Давление потребителей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инструменты признания – рейтинги, конкурсы</a:t>
            </a:r>
          </a:p>
        </p:txBody>
      </p:sp>
      <p:pic>
        <p:nvPicPr>
          <p:cNvPr id="16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291273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и практики устойчивого развития: корпоративная социальная ответственность. Опыт МИРБИС. </a:t>
            </a:r>
            <a:endParaRPr lang="ru-RU" sz="1800" dirty="0">
              <a:solidFill>
                <a:srgbClr val="258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1520" y="1334600"/>
            <a:ext cx="8568952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ru-RU" sz="13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2012 года: Центр КСО – Институт </a:t>
            </a:r>
            <a:r>
              <a:rPr lang="ru-RU" sz="1300" b="1" dirty="0" err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гуманизации</a:t>
            </a:r>
            <a:r>
              <a:rPr lang="ru-RU" sz="13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бизнеса – партнёрские проекты – краткосрочные программы = Проектный офис «Стратегии и практики устойчивого развития»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Научный семинар 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серия публикаций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«Ценностные ориентиры современного бизнеса»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I, II, III, IV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Форум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«Социально-ответственный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бизнес- основа устойчивого экономического развития – </a:t>
            </a: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Форум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«Новые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управления – социальные, предпринимательские, образовательные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решения» -                    </a:t>
            </a:r>
            <a:r>
              <a:rPr lang="en-US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Форум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«Управление ключевыми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знаниевыми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активами: корпоративная социальная деятельность» 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Сопровождение проектов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(консалтинговые, исследовательские, дипломные, корпоративные, предпринимательские и др.)</a:t>
            </a:r>
          </a:p>
          <a:p>
            <a:pPr marL="285750" indent="-285750" defTabSz="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Партнёрства и членство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(Центры компетенций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 GC, PRME, GRLI. GRI, IIRC-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РРС и др.), компании с лучшими практиками, вузы и бизнес-школы, институты развития,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проф.объединения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предпринимателей, НКО и др.)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МВА,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EMBA,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корпоративные форматы: 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«КСО и устойчивое развитие: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управленческий аспект; отраслевые решения» </a:t>
            </a:r>
          </a:p>
          <a:p>
            <a:pPr defTabSz="457200">
              <a:lnSpc>
                <a:spcPct val="80000"/>
              </a:lnSpc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корпоративной социальной деятельностью»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«Корпоративная социальная ответственность» </a:t>
            </a:r>
          </a:p>
          <a:p>
            <a:pPr defTabSz="457200">
              <a:lnSpc>
                <a:spcPct val="80000"/>
              </a:lnSpc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«Ответственность в цепочках поставок»</a:t>
            </a:r>
          </a:p>
          <a:p>
            <a:pPr defTabSz="457200">
              <a:lnSpc>
                <a:spcPct val="80000"/>
              </a:lnSpc>
              <a:defRPr/>
            </a:pPr>
            <a:r>
              <a:rPr lang="ru-R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«Управление устойчивым развитием бизнеса: корпоративные социальные стратегии»</a:t>
            </a:r>
            <a:endParaRPr lang="ru-RU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Школа КСО и устойчивого развития: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тренинги, образовательные и сертификационные программы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НЕДЕЛЯ УСТОРЙЧИВОГО РАЗВИТИЯ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(2016, 2017, 2018) 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ПРОЕКТНЫЙ ОФИС «Стратегии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практики устойчивого развития»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ИНСТИТУЦИАЛИЗАЦИЯ ПРОФЕССИИ </a:t>
            </a:r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КСО-СПЕЦИАЛИСТА </a:t>
            </a:r>
            <a:r>
              <a:rPr lang="ru-RU" sz="1800" dirty="0" smtClean="0">
                <a:solidFill>
                  <a:srgbClr val="258056"/>
                </a:solidFill>
                <a:latin typeface="Helvetica Neue"/>
              </a:rPr>
              <a:t>Рейтинг </a:t>
            </a:r>
            <a:r>
              <a:rPr lang="ru-RU" sz="1800" dirty="0">
                <a:solidFill>
                  <a:srgbClr val="258056"/>
                </a:solidFill>
                <a:latin typeface="Helvetica Neue"/>
              </a:rPr>
              <a:t>«ТОП-50 российских менеджеров по корпоративной социальной ответственности» - </a:t>
            </a:r>
            <a:r>
              <a:rPr lang="ru-RU" sz="1800" dirty="0" smtClean="0">
                <a:solidFill>
                  <a:srgbClr val="258056"/>
                </a:solidFill>
                <a:latin typeface="Helvetica Neue"/>
              </a:rPr>
              <a:t>2016 (АМР, РБК)  2017 (Коммерсант) </a:t>
            </a:r>
            <a:endParaRPr lang="ru-RU" sz="1800" dirty="0">
              <a:solidFill>
                <a:srgbClr val="258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580044" y="5981689"/>
            <a:ext cx="802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://bc.rbc.ru/2016/ksoefficiency/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23272"/>
            <a:ext cx="9144000" cy="5076825"/>
          </a:xfrm>
          <a:prstGeom prst="rect">
            <a:avLst/>
          </a:prstGeom>
        </p:spPr>
      </p:pic>
      <p:pic>
        <p:nvPicPr>
          <p:cNvPr id="15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2" y="8936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146" y="326656"/>
            <a:ext cx="6743422" cy="772298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FORTUNE</a:t>
            </a:r>
            <a:r>
              <a:rPr lang="ru-RU" sz="2000" b="1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</a:t>
            </a:r>
            <a:r>
              <a:rPr lang="en-US" sz="2000" b="1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ru-RU" sz="2000" b="1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://fortune.com/change-the-world/list</a:t>
            </a:r>
            <a:r>
              <a:rPr lang="en-US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258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44762" y="243715"/>
            <a:ext cx="8528781" cy="661719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defTabSz="457200">
              <a:lnSpc>
                <a:spcPct val="80000"/>
              </a:lnSpc>
              <a:defRPr/>
            </a:pPr>
            <a:endParaRPr lang="ru-RU" sz="13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defRPr/>
            </a:pPr>
            <a:endParaRPr lang="ru-RU" sz="1300" dirty="0" smtClean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lnSpc>
                <a:spcPct val="80000"/>
              </a:lnSpc>
              <a:buFontTx/>
              <a:buAutoNum type="arabicParenR"/>
              <a:defRPr/>
            </a:pPr>
            <a:endParaRPr lang="ru-RU" sz="13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defRPr/>
            </a:pPr>
            <a:endParaRPr lang="en-US" sz="1050" dirty="0" smtClean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defRPr/>
            </a:pPr>
            <a:endParaRPr lang="en-US" sz="105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defRPr/>
            </a:pPr>
            <a:endParaRPr lang="ru-RU" sz="1300" dirty="0" smtClean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lnSpc>
                <a:spcPct val="80000"/>
              </a:lnSpc>
              <a:buFontTx/>
              <a:buAutoNum type="arabicParenR"/>
              <a:defRPr/>
            </a:pPr>
            <a:endParaRPr lang="ru-RU" sz="13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1) Reliance </a:t>
            </a:r>
            <a:r>
              <a:rPr lang="en-US" sz="1200" dirty="0" err="1">
                <a:solidFill>
                  <a:prstClr val="black"/>
                </a:solidFill>
              </a:rPr>
              <a:t>JioTelecommunications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2) </a:t>
            </a:r>
            <a:r>
              <a:rPr lang="en-US" sz="1200" dirty="0" err="1" smtClean="0">
                <a:solidFill>
                  <a:prstClr val="black"/>
                </a:solidFill>
              </a:rPr>
              <a:t>MerckPharmaceuticals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3) Bank </a:t>
            </a:r>
            <a:r>
              <a:rPr lang="en-US" sz="1200" dirty="0">
                <a:solidFill>
                  <a:prstClr val="black"/>
                </a:solidFill>
              </a:rPr>
              <a:t>of </a:t>
            </a:r>
            <a:r>
              <a:rPr lang="en-US" sz="1200" dirty="0" err="1">
                <a:solidFill>
                  <a:prstClr val="black"/>
                </a:solidFill>
              </a:rPr>
              <a:t>AmericaCommercial</a:t>
            </a:r>
            <a:r>
              <a:rPr lang="en-US" sz="1200" dirty="0">
                <a:solidFill>
                  <a:prstClr val="black"/>
                </a:solidFill>
              </a:rPr>
              <a:t> Banks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4) </a:t>
            </a:r>
            <a:r>
              <a:rPr lang="en-US" sz="1200" dirty="0" err="1" smtClean="0">
                <a:solidFill>
                  <a:prstClr val="black"/>
                </a:solidFill>
              </a:rPr>
              <a:t>InditexSpecialty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Retailers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5) Alibaba </a:t>
            </a:r>
            <a:r>
              <a:rPr lang="en-US" sz="1200" dirty="0" err="1">
                <a:solidFill>
                  <a:prstClr val="black"/>
                </a:solidFill>
              </a:rPr>
              <a:t>GroupInternet</a:t>
            </a:r>
            <a:r>
              <a:rPr lang="en-US" sz="1200" dirty="0">
                <a:solidFill>
                  <a:prstClr val="black"/>
                </a:solidFill>
              </a:rPr>
              <a:t> Services &amp; Retailing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6) </a:t>
            </a:r>
            <a:r>
              <a:rPr lang="en-US" sz="1200" dirty="0" err="1" smtClean="0">
                <a:solidFill>
                  <a:prstClr val="black"/>
                </a:solidFill>
              </a:rPr>
              <a:t>KrogerFood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&amp; Drug Stores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7) </a:t>
            </a:r>
            <a:r>
              <a:rPr lang="en-US" sz="1200" dirty="0" err="1" smtClean="0">
                <a:solidFill>
                  <a:prstClr val="black"/>
                </a:solidFill>
              </a:rPr>
              <a:t>XylemIndustrial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Machinery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8) </a:t>
            </a:r>
            <a:r>
              <a:rPr lang="en-US" sz="1200" dirty="0" err="1" smtClean="0">
                <a:solidFill>
                  <a:prstClr val="black"/>
                </a:solidFill>
              </a:rPr>
              <a:t>ABBIndustrial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Machinery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9) Weight </a:t>
            </a:r>
            <a:r>
              <a:rPr lang="en-US" sz="1200" dirty="0">
                <a:solidFill>
                  <a:prstClr val="black"/>
                </a:solidFill>
              </a:rPr>
              <a:t>Watchers </a:t>
            </a:r>
            <a:r>
              <a:rPr lang="en-US" sz="1200" dirty="0" err="1">
                <a:solidFill>
                  <a:prstClr val="black"/>
                </a:solidFill>
              </a:rPr>
              <a:t>InternationalBusiness</a:t>
            </a:r>
            <a:r>
              <a:rPr lang="en-US" sz="1200" dirty="0">
                <a:solidFill>
                  <a:prstClr val="black"/>
                </a:solidFill>
              </a:rPr>
              <a:t> Services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10) Hughes </a:t>
            </a:r>
            <a:r>
              <a:rPr lang="en-US" sz="1200" dirty="0">
                <a:solidFill>
                  <a:prstClr val="black"/>
                </a:solidFill>
              </a:rPr>
              <a:t>Network </a:t>
            </a:r>
            <a:r>
              <a:rPr lang="en-US" sz="1200" dirty="0" err="1">
                <a:solidFill>
                  <a:prstClr val="black"/>
                </a:solidFill>
              </a:rPr>
              <a:t>SystemsNetwork</a:t>
            </a:r>
            <a:r>
              <a:rPr lang="en-US" sz="1200" dirty="0">
                <a:solidFill>
                  <a:prstClr val="black"/>
                </a:solidFill>
              </a:rPr>
              <a:t> &amp; Other Communications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11) </a:t>
            </a:r>
            <a:r>
              <a:rPr lang="en-US" sz="1200" dirty="0" err="1" smtClean="0">
                <a:solidFill>
                  <a:prstClr val="black"/>
                </a:solidFill>
              </a:rPr>
              <a:t>DanoneFood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Consumer Products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12)</a:t>
            </a:r>
            <a:r>
              <a:rPr lang="en-US" sz="1200" dirty="0" err="1" smtClean="0">
                <a:solidFill>
                  <a:prstClr val="black"/>
                </a:solidFill>
              </a:rPr>
              <a:t>AlphabetInternet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Services &amp; Retailing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13) </a:t>
            </a:r>
            <a:r>
              <a:rPr lang="en-US" sz="1200" dirty="0" err="1" smtClean="0">
                <a:solidFill>
                  <a:prstClr val="black"/>
                </a:solidFill>
              </a:rPr>
              <a:t>WesfarmersFood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&amp; Drug Stores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14) </a:t>
            </a:r>
            <a:r>
              <a:rPr lang="en-US" sz="1200" dirty="0" err="1" smtClean="0">
                <a:solidFill>
                  <a:prstClr val="black"/>
                </a:solidFill>
              </a:rPr>
              <a:t>BraskemChemicals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15) </a:t>
            </a:r>
            <a:r>
              <a:rPr lang="en-US" sz="1200" dirty="0" err="1" smtClean="0">
                <a:solidFill>
                  <a:prstClr val="black"/>
                </a:solidFill>
              </a:rPr>
              <a:t>IntelSemiconductors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16) </a:t>
            </a:r>
            <a:r>
              <a:rPr lang="en-US" sz="1200" dirty="0" err="1" smtClean="0">
                <a:solidFill>
                  <a:prstClr val="black"/>
                </a:solidFill>
              </a:rPr>
              <a:t>WalmartGeneral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Merchandisers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17) </a:t>
            </a:r>
            <a:r>
              <a:rPr lang="en-US" sz="1200" dirty="0" err="1" smtClean="0">
                <a:solidFill>
                  <a:prstClr val="black"/>
                </a:solidFill>
              </a:rPr>
              <a:t>VMwareComputer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Software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18) JPMorgan </a:t>
            </a:r>
            <a:r>
              <a:rPr lang="en-US" sz="1200" dirty="0" err="1">
                <a:solidFill>
                  <a:prstClr val="black"/>
                </a:solidFill>
              </a:rPr>
              <a:t>ChaseCommercial</a:t>
            </a:r>
            <a:r>
              <a:rPr lang="en-US" sz="1200" dirty="0">
                <a:solidFill>
                  <a:prstClr val="black"/>
                </a:solidFill>
              </a:rPr>
              <a:t> Banks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19) </a:t>
            </a:r>
            <a:r>
              <a:rPr lang="en-US" sz="1200" dirty="0" err="1" smtClean="0">
                <a:solidFill>
                  <a:prstClr val="black"/>
                </a:solidFill>
              </a:rPr>
              <a:t>Safaricom</a:t>
            </a:r>
            <a:r>
              <a:rPr lang="en-US" sz="1200" dirty="0" smtClean="0">
                <a:solidFill>
                  <a:prstClr val="black"/>
                </a:solidFill>
              </a:rPr>
              <a:t>/</a:t>
            </a:r>
            <a:r>
              <a:rPr lang="en-US" sz="1200" dirty="0" err="1" smtClean="0">
                <a:solidFill>
                  <a:prstClr val="black"/>
                </a:solidFill>
              </a:rPr>
              <a:t>VodafoneTelecommunications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20) Johnson </a:t>
            </a:r>
            <a:r>
              <a:rPr lang="en-US" sz="1200" dirty="0">
                <a:solidFill>
                  <a:prstClr val="black"/>
                </a:solidFill>
              </a:rPr>
              <a:t>&amp; </a:t>
            </a:r>
            <a:r>
              <a:rPr lang="en-US" sz="1200" dirty="0" err="1">
                <a:solidFill>
                  <a:prstClr val="black"/>
                </a:solidFill>
              </a:rPr>
              <a:t>JohnsonPharmaceuticals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21) NextEra </a:t>
            </a:r>
            <a:r>
              <a:rPr lang="en-US" sz="1200" dirty="0" err="1">
                <a:solidFill>
                  <a:prstClr val="black"/>
                </a:solidFill>
              </a:rPr>
              <a:t>EnergyUtilities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22) </a:t>
            </a:r>
            <a:r>
              <a:rPr lang="en-US" sz="1200" dirty="0" err="1" smtClean="0">
                <a:solidFill>
                  <a:prstClr val="black"/>
                </a:solidFill>
              </a:rPr>
              <a:t>HumanaHealth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Care: Insurance &amp; Managed Care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23) Mahindra </a:t>
            </a:r>
            <a:r>
              <a:rPr lang="en-US" sz="1200" dirty="0">
                <a:solidFill>
                  <a:prstClr val="black"/>
                </a:solidFill>
              </a:rPr>
              <a:t>&amp; </a:t>
            </a:r>
            <a:r>
              <a:rPr lang="en-US" sz="1200" dirty="0" err="1">
                <a:solidFill>
                  <a:prstClr val="black"/>
                </a:solidFill>
              </a:rPr>
              <a:t>MahindraMotor</a:t>
            </a:r>
            <a:r>
              <a:rPr lang="en-US" sz="1200" dirty="0">
                <a:solidFill>
                  <a:prstClr val="black"/>
                </a:solidFill>
              </a:rPr>
              <a:t> Vehicles &amp; Parts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24) </a:t>
            </a:r>
            <a:r>
              <a:rPr lang="en-US" sz="1200" dirty="0" err="1" smtClean="0">
                <a:solidFill>
                  <a:prstClr val="black"/>
                </a:solidFill>
              </a:rPr>
              <a:t>AppleComputers</a:t>
            </a:r>
            <a:r>
              <a:rPr lang="en-US" sz="1200" dirty="0">
                <a:solidFill>
                  <a:prstClr val="black"/>
                </a:solidFill>
              </a:rPr>
              <a:t>, Office Equipment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25) </a:t>
            </a:r>
            <a:r>
              <a:rPr lang="en-US" sz="1200" dirty="0" err="1" smtClean="0">
                <a:solidFill>
                  <a:prstClr val="black"/>
                </a:solidFill>
              </a:rPr>
              <a:t>StrykerMedical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Products &amp; Equipment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26) </a:t>
            </a:r>
            <a:r>
              <a:rPr lang="en-US" sz="1200" dirty="0" err="1" smtClean="0">
                <a:solidFill>
                  <a:prstClr val="black"/>
                </a:solidFill>
              </a:rPr>
              <a:t>DSMChemicals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27) </a:t>
            </a:r>
            <a:r>
              <a:rPr lang="en-US" sz="1200" dirty="0" err="1" smtClean="0">
                <a:solidFill>
                  <a:prstClr val="black"/>
                </a:solidFill>
              </a:rPr>
              <a:t>SalesforceComputer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Software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28) </a:t>
            </a:r>
            <a:r>
              <a:rPr lang="en-US" sz="1200" dirty="0" err="1" smtClean="0">
                <a:solidFill>
                  <a:prstClr val="black"/>
                </a:solidFill>
              </a:rPr>
              <a:t>EnelUtilities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29) Henry </a:t>
            </a:r>
            <a:r>
              <a:rPr lang="en-US" sz="1200" dirty="0" err="1">
                <a:solidFill>
                  <a:prstClr val="black"/>
                </a:solidFill>
              </a:rPr>
              <a:t>ScheinWholesalers</a:t>
            </a:r>
            <a:r>
              <a:rPr lang="en-US" sz="1200" dirty="0">
                <a:solidFill>
                  <a:prstClr val="black"/>
                </a:solidFill>
              </a:rPr>
              <a:t>: Health Care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30) Johnson </a:t>
            </a:r>
            <a:r>
              <a:rPr lang="en-US" sz="1200" dirty="0">
                <a:solidFill>
                  <a:prstClr val="black"/>
                </a:solidFill>
              </a:rPr>
              <a:t>Controls </a:t>
            </a:r>
            <a:r>
              <a:rPr lang="en-US" sz="1200" dirty="0" err="1">
                <a:solidFill>
                  <a:prstClr val="black"/>
                </a:solidFill>
              </a:rPr>
              <a:t>InternationalIndustrial</a:t>
            </a:r>
            <a:r>
              <a:rPr lang="en-US" sz="1200" dirty="0">
                <a:solidFill>
                  <a:prstClr val="black"/>
                </a:solidFill>
              </a:rPr>
              <a:t> Machinery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31) Toyota </a:t>
            </a:r>
            <a:r>
              <a:rPr lang="en-US" sz="1200" dirty="0" err="1">
                <a:solidFill>
                  <a:prstClr val="black"/>
                </a:solidFill>
              </a:rPr>
              <a:t>MotorMotor</a:t>
            </a:r>
            <a:r>
              <a:rPr lang="en-US" sz="1200" dirty="0">
                <a:solidFill>
                  <a:prstClr val="black"/>
                </a:solidFill>
              </a:rPr>
              <a:t> Vehicles &amp; Parts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32) TE </a:t>
            </a:r>
            <a:r>
              <a:rPr lang="en-US" sz="1200" dirty="0" err="1">
                <a:solidFill>
                  <a:prstClr val="black"/>
                </a:solidFill>
              </a:rPr>
              <a:t>ConnectivityElectronics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33) Bidvest </a:t>
            </a:r>
            <a:r>
              <a:rPr lang="en-US" sz="1200" dirty="0" err="1">
                <a:solidFill>
                  <a:prstClr val="black"/>
                </a:solidFill>
              </a:rPr>
              <a:t>GroupConglomerate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endParaRPr lang="en-US" sz="120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endParaRPr lang="ru-RU" sz="1300" dirty="0" smtClean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lnSpc>
                <a:spcPct val="80000"/>
              </a:lnSpc>
              <a:buFontTx/>
              <a:buAutoNum type="arabicParenR"/>
              <a:defRPr/>
            </a:pPr>
            <a:endParaRPr lang="ru-RU" sz="13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lnSpc>
                <a:spcPct val="80000"/>
              </a:lnSpc>
              <a:buFontTx/>
              <a:buAutoNum type="arabicParenR"/>
              <a:defRPr/>
            </a:pPr>
            <a:endParaRPr lang="ru-RU" sz="1300" dirty="0" smtClean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ru-RU" sz="1300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70195" y="1199820"/>
            <a:ext cx="4572000" cy="429040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lnSpc>
                <a:spcPct val="80000"/>
              </a:lnSpc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34) Prudential </a:t>
            </a:r>
            <a:r>
              <a:rPr lang="en-US" sz="1200" dirty="0" err="1">
                <a:solidFill>
                  <a:prstClr val="black"/>
                </a:solidFill>
              </a:rPr>
              <a:t>FinancialInsurance</a:t>
            </a:r>
            <a:r>
              <a:rPr lang="en-US" sz="1200" dirty="0">
                <a:solidFill>
                  <a:prstClr val="black"/>
                </a:solidFill>
              </a:rPr>
              <a:t>: Life &amp; Health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35) 99 </a:t>
            </a:r>
            <a:r>
              <a:rPr lang="en-US" sz="1200" dirty="0">
                <a:solidFill>
                  <a:prstClr val="black"/>
                </a:solidFill>
              </a:rPr>
              <a:t>Cents Only </a:t>
            </a:r>
            <a:r>
              <a:rPr lang="en-US" sz="1200" dirty="0" err="1">
                <a:solidFill>
                  <a:prstClr val="black"/>
                </a:solidFill>
              </a:rPr>
              <a:t>StoresSpecialty</a:t>
            </a:r>
            <a:r>
              <a:rPr lang="en-US" sz="1200" dirty="0">
                <a:solidFill>
                  <a:prstClr val="black"/>
                </a:solidFill>
              </a:rPr>
              <a:t> Retailers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36) </a:t>
            </a:r>
            <a:r>
              <a:rPr lang="en-US" sz="1200" dirty="0" err="1" smtClean="0">
                <a:solidFill>
                  <a:prstClr val="black"/>
                </a:solidFill>
              </a:rPr>
              <a:t>GrabComputer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Software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37) Levi </a:t>
            </a:r>
            <a:r>
              <a:rPr lang="en-US" sz="1200" dirty="0" err="1">
                <a:solidFill>
                  <a:prstClr val="black"/>
                </a:solidFill>
              </a:rPr>
              <a:t>StraussApparel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38) Natura </a:t>
            </a:r>
            <a:r>
              <a:rPr lang="en-US" sz="1200" dirty="0" err="1">
                <a:solidFill>
                  <a:prstClr val="black"/>
                </a:solidFill>
              </a:rPr>
              <a:t>CosmeticosHousehold</a:t>
            </a:r>
            <a:r>
              <a:rPr lang="en-US" sz="1200" dirty="0">
                <a:solidFill>
                  <a:prstClr val="black"/>
                </a:solidFill>
              </a:rPr>
              <a:t> &amp; Personal Products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39) </a:t>
            </a:r>
            <a:r>
              <a:rPr lang="en-US" sz="1200" dirty="0" err="1" smtClean="0">
                <a:solidFill>
                  <a:prstClr val="black"/>
                </a:solidFill>
              </a:rPr>
              <a:t>MicrosoftComputer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Software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40) Bank </a:t>
            </a:r>
            <a:r>
              <a:rPr lang="en-US" sz="1200" dirty="0">
                <a:solidFill>
                  <a:prstClr val="black"/>
                </a:solidFill>
              </a:rPr>
              <a:t>Rakyat </a:t>
            </a:r>
            <a:r>
              <a:rPr lang="en-US" sz="1200" dirty="0" err="1">
                <a:solidFill>
                  <a:prstClr val="black"/>
                </a:solidFill>
              </a:rPr>
              <a:t>IndonesiaCommercial</a:t>
            </a:r>
            <a:r>
              <a:rPr lang="en-US" sz="1200" dirty="0">
                <a:solidFill>
                  <a:prstClr val="black"/>
                </a:solidFill>
              </a:rPr>
              <a:t> Banks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41) </a:t>
            </a:r>
            <a:r>
              <a:rPr lang="en-US" sz="1200" dirty="0" err="1" smtClean="0">
                <a:solidFill>
                  <a:prstClr val="black"/>
                </a:solidFill>
              </a:rPr>
              <a:t>AllstateInsurance</a:t>
            </a:r>
            <a:r>
              <a:rPr lang="en-US" sz="1200" dirty="0">
                <a:solidFill>
                  <a:prstClr val="black"/>
                </a:solidFill>
              </a:rPr>
              <a:t>: Property &amp; Casualty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42) </a:t>
            </a:r>
            <a:r>
              <a:rPr lang="en-US" sz="1200" dirty="0" err="1" smtClean="0">
                <a:solidFill>
                  <a:prstClr val="black"/>
                </a:solidFill>
              </a:rPr>
              <a:t>BarclaysCommercial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Banks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43) Cisco </a:t>
            </a:r>
            <a:r>
              <a:rPr lang="en-US" sz="1200" dirty="0" err="1">
                <a:solidFill>
                  <a:prstClr val="black"/>
                </a:solidFill>
              </a:rPr>
              <a:t>SystemsNetwork</a:t>
            </a:r>
            <a:r>
              <a:rPr lang="en-US" sz="1200" dirty="0">
                <a:solidFill>
                  <a:prstClr val="black"/>
                </a:solidFill>
              </a:rPr>
              <a:t> &amp; Other Communications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44) Tyson </a:t>
            </a:r>
            <a:r>
              <a:rPr lang="en-US" sz="1200" dirty="0" err="1">
                <a:solidFill>
                  <a:prstClr val="black"/>
                </a:solidFill>
              </a:rPr>
              <a:t>FoodsFood</a:t>
            </a:r>
            <a:r>
              <a:rPr lang="en-US" sz="1200" dirty="0">
                <a:solidFill>
                  <a:prstClr val="black"/>
                </a:solidFill>
              </a:rPr>
              <a:t> Production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45) </a:t>
            </a:r>
            <a:r>
              <a:rPr lang="en-US" sz="1200" dirty="0" err="1" smtClean="0">
                <a:solidFill>
                  <a:prstClr val="black"/>
                </a:solidFill>
              </a:rPr>
              <a:t>JD.comInternet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Services &amp; Retailing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46) </a:t>
            </a:r>
            <a:r>
              <a:rPr lang="en-US" sz="1200" dirty="0" err="1" smtClean="0">
                <a:solidFill>
                  <a:prstClr val="black"/>
                </a:solidFill>
              </a:rPr>
              <a:t>HiltonHotels</a:t>
            </a:r>
            <a:r>
              <a:rPr lang="en-US" sz="1200" dirty="0">
                <a:solidFill>
                  <a:prstClr val="black"/>
                </a:solidFill>
              </a:rPr>
              <a:t>, Casinos, Resorts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47) </a:t>
            </a:r>
            <a:r>
              <a:rPr lang="en-US" sz="1200" dirty="0" err="1" smtClean="0">
                <a:solidFill>
                  <a:prstClr val="black"/>
                </a:solidFill>
              </a:rPr>
              <a:t>AdidasApparel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endParaRPr lang="en-US" sz="1200" dirty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48) </a:t>
            </a:r>
            <a:r>
              <a:rPr lang="en-US" sz="1200" dirty="0" err="1" smtClean="0">
                <a:solidFill>
                  <a:prstClr val="black"/>
                </a:solidFill>
              </a:rPr>
              <a:t>PayPalFinancial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Data Services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49) </a:t>
            </a:r>
            <a:r>
              <a:rPr lang="en-US" sz="1200" dirty="0" err="1" smtClean="0">
                <a:solidFill>
                  <a:prstClr val="black"/>
                </a:solidFill>
              </a:rPr>
              <a:t>SiemensIndustrial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Machinery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50) </a:t>
            </a:r>
            <a:r>
              <a:rPr lang="en-US" sz="1200" dirty="0" err="1" smtClean="0">
                <a:solidFill>
                  <a:prstClr val="black"/>
                </a:solidFill>
              </a:rPr>
              <a:t>McDonald’sFood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Services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51) Telenor </a:t>
            </a:r>
            <a:r>
              <a:rPr lang="en-US" sz="1200" dirty="0" err="1">
                <a:solidFill>
                  <a:prstClr val="black"/>
                </a:solidFill>
              </a:rPr>
              <a:t>GroupTelecommunications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52) </a:t>
            </a:r>
            <a:r>
              <a:rPr lang="en-US" sz="1200" dirty="0" err="1" smtClean="0">
                <a:solidFill>
                  <a:prstClr val="black"/>
                </a:solidFill>
              </a:rPr>
              <a:t>DeloitteBusiness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Services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53) </a:t>
            </a:r>
            <a:r>
              <a:rPr lang="en-US" sz="1200" dirty="0" err="1" smtClean="0">
                <a:solidFill>
                  <a:prstClr val="black"/>
                </a:solidFill>
              </a:rPr>
              <a:t>Didi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ChuxingComputer</a:t>
            </a:r>
            <a:r>
              <a:rPr lang="en-US" sz="1200" dirty="0">
                <a:solidFill>
                  <a:prstClr val="black"/>
                </a:solidFill>
              </a:rPr>
              <a:t> Software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54) Abbott </a:t>
            </a:r>
            <a:r>
              <a:rPr lang="en-US" sz="1200" dirty="0" err="1">
                <a:solidFill>
                  <a:prstClr val="black"/>
                </a:solidFill>
              </a:rPr>
              <a:t>LaboratoriesMedical</a:t>
            </a:r>
            <a:r>
              <a:rPr lang="en-US" sz="1200" dirty="0">
                <a:solidFill>
                  <a:prstClr val="black"/>
                </a:solidFill>
              </a:rPr>
              <a:t> Products &amp; Equipment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55) </a:t>
            </a:r>
            <a:r>
              <a:rPr lang="en-US" sz="1200" dirty="0" err="1" smtClean="0">
                <a:solidFill>
                  <a:prstClr val="black"/>
                </a:solidFill>
              </a:rPr>
              <a:t>GapSpecialty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Retailers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56) Banco </a:t>
            </a:r>
            <a:r>
              <a:rPr lang="en-US" sz="1200" dirty="0" err="1">
                <a:solidFill>
                  <a:prstClr val="black"/>
                </a:solidFill>
              </a:rPr>
              <a:t>SantanderCommercial</a:t>
            </a:r>
            <a:r>
              <a:rPr lang="en-US" sz="1200" dirty="0">
                <a:solidFill>
                  <a:prstClr val="black"/>
                </a:solidFill>
              </a:rPr>
              <a:t> Banks </a:t>
            </a:r>
          </a:p>
          <a:p>
            <a:pPr defTabSz="457200">
              <a:lnSpc>
                <a:spcPct val="8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57) </a:t>
            </a:r>
            <a:r>
              <a:rPr lang="en-US" sz="1200" dirty="0" err="1" smtClean="0">
                <a:solidFill>
                  <a:prstClr val="black"/>
                </a:solidFill>
              </a:rPr>
              <a:t>PepsiCoFood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Consumer Products</a:t>
            </a:r>
            <a:endParaRPr lang="ru-RU" sz="1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lnSpc>
                <a:spcPct val="80000"/>
              </a:lnSpc>
              <a:defRPr/>
            </a:pPr>
            <a:endParaRPr lang="ru-RU" sz="1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defRPr/>
            </a:pPr>
            <a:endParaRPr lang="ru-RU" sz="10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defRPr/>
            </a:pPr>
            <a:endParaRPr lang="ru-RU" sz="10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defRPr/>
            </a:pPr>
            <a:endParaRPr lang="ru-RU" sz="13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apitall.org/images/cms/thumbs/a5b0aeaa3fa7d6e58d75710c18673bd7ec6d5f6d/kupim_dlya_vseh_720_aut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40" y="3878669"/>
            <a:ext cx="4114800" cy="23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КСО И КЛИЕНТЫ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87495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/>
              <a:t>В ходе опроса, проведенного компанией </a:t>
            </a:r>
            <a:r>
              <a:rPr lang="ru-RU" sz="2000" b="1" dirty="0" err="1"/>
              <a:t>Nielsen</a:t>
            </a:r>
            <a:r>
              <a:rPr lang="ru-RU" sz="2000" b="1" dirty="0"/>
              <a:t> в 2015 году</a:t>
            </a:r>
            <a:r>
              <a:rPr lang="ru-RU" sz="2000" dirty="0"/>
              <a:t>, выяснилось, что </a:t>
            </a:r>
            <a:endParaRPr lang="ru-RU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ru-RU" sz="2000" b="1" dirty="0" smtClean="0"/>
              <a:t>66</a:t>
            </a:r>
            <a:r>
              <a:rPr lang="ru-RU" sz="2000" b="1" dirty="0"/>
              <a:t>% потребителей </a:t>
            </a:r>
            <a:r>
              <a:rPr lang="ru-RU" sz="2000" dirty="0"/>
              <a:t>в мире готовы платить больше за продукты и услуги компаний, стремящихся изменить к лучшему ситуацию в обществе и в области охраны окружающей среды, 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ru-RU" sz="2000" dirty="0" smtClean="0"/>
              <a:t>что </a:t>
            </a:r>
            <a:r>
              <a:rPr lang="ru-RU" sz="2000" dirty="0"/>
              <a:t>превышает аналогичные показатели </a:t>
            </a:r>
            <a:r>
              <a:rPr lang="ru-RU" sz="2000" dirty="0" smtClean="0"/>
              <a:t>2014</a:t>
            </a:r>
            <a:r>
              <a:rPr lang="en-US" sz="2000" dirty="0"/>
              <a:t> (</a:t>
            </a:r>
            <a:r>
              <a:rPr lang="ru-RU" sz="2000" dirty="0" smtClean="0"/>
              <a:t>55%</a:t>
            </a:r>
            <a:r>
              <a:rPr lang="en-US" sz="2000" dirty="0" smtClean="0"/>
              <a:t>) </a:t>
            </a:r>
            <a:r>
              <a:rPr lang="ru-RU" sz="2000" dirty="0" smtClean="0"/>
              <a:t>и 2013</a:t>
            </a:r>
            <a:r>
              <a:rPr lang="en-US" sz="2000" dirty="0" smtClean="0"/>
              <a:t>  (</a:t>
            </a:r>
            <a:r>
              <a:rPr lang="ru-RU" sz="2000" dirty="0" smtClean="0"/>
              <a:t>50%</a:t>
            </a:r>
            <a:r>
              <a:rPr lang="en-US" sz="2000" dirty="0" smtClean="0"/>
              <a:t>). 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Исследование </a:t>
            </a:r>
            <a:r>
              <a:rPr lang="en-US" sz="2000" b="1" dirty="0" smtClean="0"/>
              <a:t>Deloitte</a:t>
            </a:r>
            <a:r>
              <a:rPr lang="ru-RU" sz="2000" b="1" dirty="0" smtClean="0"/>
              <a:t> </a:t>
            </a:r>
          </a:p>
          <a:p>
            <a:pPr marL="0" indent="0" algn="just">
              <a:buNone/>
            </a:pPr>
            <a:r>
              <a:rPr lang="ru-RU" sz="2000" b="1" dirty="0" smtClean="0"/>
              <a:t>«</a:t>
            </a:r>
            <a:r>
              <a:rPr lang="ru-RU" sz="2000" b="1" dirty="0"/>
              <a:t>Социальная миссия и создание </a:t>
            </a: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дополнительной </a:t>
            </a:r>
            <a:r>
              <a:rPr lang="ru-RU" sz="2000" b="1" dirty="0"/>
              <a:t>стоимости</a:t>
            </a:r>
            <a:r>
              <a:rPr lang="ru-RU" sz="2000" b="1" dirty="0" smtClean="0"/>
              <a:t>» </a:t>
            </a:r>
            <a:r>
              <a:rPr lang="ru-RU" sz="2000" dirty="0"/>
              <a:t> 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>
                <a:hlinkClick r:id="rId4"/>
              </a:rPr>
              <a:t>http</a:t>
            </a:r>
            <a:r>
              <a:rPr lang="ru-RU" sz="2000" dirty="0">
                <a:hlinkClick r:id="rId4"/>
              </a:rPr>
              <a:t>://deloi.tt/2scFIXk</a:t>
            </a:r>
            <a:endParaRPr lang="ru-RU" sz="2000" dirty="0"/>
          </a:p>
        </p:txBody>
      </p:sp>
      <p:pic>
        <p:nvPicPr>
          <p:cNvPr id="15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ОТВЕТСТВЕННОМУ ПОТРЕБЛЕНИЮ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542467" y="1433921"/>
            <a:ext cx="251999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«ОТВЕТСТВЕННОЕ </a:t>
            </a:r>
            <a:r>
              <a:rPr lang="ru-RU" sz="1600" b="1" dirty="0">
                <a:solidFill>
                  <a:prstClr val="black"/>
                </a:solidFill>
              </a:rPr>
              <a:t>ПОТРЕБЛЕНИЕ: </a:t>
            </a:r>
            <a:r>
              <a:rPr lang="ru-RU" sz="1600" dirty="0">
                <a:solidFill>
                  <a:prstClr val="black"/>
                </a:solidFill>
              </a:rPr>
              <a:t>ПРОСТРАНСТВО НОВЫХ ВОЗМОЖНОСТЕЙ ДЛЯ БИЗНЕСА И ОПЫТ </a:t>
            </a:r>
            <a:r>
              <a:rPr lang="ru-RU" sz="1600" dirty="0" smtClean="0">
                <a:solidFill>
                  <a:prstClr val="black"/>
                </a:solidFill>
              </a:rPr>
              <a:t>РОССИЙСКИХ КОМПАНИЙ», </a:t>
            </a:r>
          </a:p>
          <a:p>
            <a:pPr defTabSz="457200"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ШБ СКОЛКОВО, 2017 </a:t>
            </a:r>
          </a:p>
          <a:p>
            <a:pPr defTabSz="457200"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://iems.skolkovo.ru/downloads/documents/SKOLKOVO_IEMS/Research_Reports/SKOLKOVO_IEMS_Research_2017-06-08_ru.pdf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34600"/>
            <a:ext cx="6143625" cy="4914900"/>
          </a:xfrm>
          <a:prstGeom prst="rect">
            <a:avLst/>
          </a:prstGeom>
        </p:spPr>
      </p:pic>
      <p:pic>
        <p:nvPicPr>
          <p:cNvPr id="15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ТРЕНДЫ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162" y="1478043"/>
            <a:ext cx="3598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Arial"/>
              </a:rPr>
              <a:t>Высокий уровень неопределённости при принятии решений </a:t>
            </a:r>
          </a:p>
          <a:p>
            <a:pPr>
              <a:defRPr/>
            </a:pPr>
            <a:endParaRPr lang="ru-RU" b="1" dirty="0">
              <a:solidFill>
                <a:srgbClr val="E7E6E6">
                  <a:lumMod val="50000"/>
                </a:srgbClr>
              </a:solidFill>
              <a:latin typeface="Arial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Arial"/>
              </a:rPr>
              <a:t>Поколенческие тренды: </a:t>
            </a:r>
          </a:p>
          <a:p>
            <a:pPr marL="534988" indent="-1778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Arial"/>
              </a:rPr>
              <a:t>Поколение милениум</a:t>
            </a:r>
          </a:p>
          <a:p>
            <a:pPr marL="534988" indent="-1778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Arial"/>
              </a:rPr>
              <a:t>Серебряная экономика </a:t>
            </a:r>
          </a:p>
          <a:p>
            <a:pPr>
              <a:defRPr/>
            </a:pPr>
            <a:endParaRPr lang="ru-RU" dirty="0">
              <a:solidFill>
                <a:srgbClr val="E7E6E6">
                  <a:lumMod val="50000"/>
                </a:srgbClr>
              </a:solidFill>
              <a:latin typeface="Arial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  <a:latin typeface="Arial"/>
              </a:rPr>
              <a:t>Digital-</a:t>
            </a:r>
            <a:r>
              <a:rPr lang="ru-RU" dirty="0" err="1">
                <a:solidFill>
                  <a:srgbClr val="E7E6E6">
                    <a:lumMod val="50000"/>
                  </a:srgbClr>
                </a:solidFill>
                <a:latin typeface="Arial"/>
              </a:rPr>
              <a:t>изация</a:t>
            </a:r>
            <a:endParaRPr lang="ru-RU" dirty="0">
              <a:solidFill>
                <a:srgbClr val="E7E6E6">
                  <a:lumMod val="50000"/>
                </a:srgbClr>
              </a:solidFill>
              <a:latin typeface="Arial"/>
            </a:endParaRPr>
          </a:p>
          <a:p>
            <a:pPr marL="534988" indent="-1778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Arial"/>
              </a:rPr>
              <a:t>Новые технологии управления </a:t>
            </a:r>
          </a:p>
          <a:p>
            <a:pPr marL="534988" indent="-1778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E7E6E6">
                    <a:lumMod val="50000"/>
                  </a:srgbClr>
                </a:solidFill>
                <a:latin typeface="Arial"/>
              </a:rPr>
              <a:t>Повышение прозрачности </a:t>
            </a:r>
          </a:p>
          <a:p>
            <a:pPr>
              <a:defRPr/>
            </a:pPr>
            <a:endParaRPr lang="ru-RU" dirty="0">
              <a:solidFill>
                <a:srgbClr val="E7E6E6">
                  <a:lumMod val="50000"/>
                </a:srgbClr>
              </a:solidFill>
              <a:latin typeface="Arial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Arial"/>
              </a:rPr>
              <a:t>Социальные трансформации </a:t>
            </a:r>
          </a:p>
          <a:p>
            <a:pPr>
              <a:defRPr/>
            </a:pPr>
            <a:endParaRPr lang="ru-RU" dirty="0">
              <a:solidFill>
                <a:srgbClr val="E7E6E6">
                  <a:lumMod val="50000"/>
                </a:srgbClr>
              </a:solidFill>
              <a:latin typeface="Arial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Arial"/>
              </a:rPr>
              <a:t>Персональное развитие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9671" y="3740200"/>
            <a:ext cx="404396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Проектный офис «Стратегии и практики устойчивого развития»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firestock.ru/wp-content/uploads/2015/09/Trends-700x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291273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509" y="243715"/>
            <a:ext cx="6743422" cy="7722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258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 Проектного офиса «Стратегии и практики устойчивого развития» </a:t>
            </a:r>
            <a:endParaRPr lang="ru-RU" sz="1800" dirty="0">
              <a:solidFill>
                <a:srgbClr val="258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75306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V="1">
            <a:off x="1909685" y="219202"/>
            <a:ext cx="0" cy="7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351021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38160" y="1382735"/>
            <a:ext cx="8805840" cy="4674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1200" dirty="0" smtClean="0">
                <a:solidFill>
                  <a:prstClr val="black"/>
                </a:solidFill>
              </a:rPr>
              <a:t>1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  <a:r>
              <a:rPr lang="ru-RU" sz="1200" b="1" dirty="0">
                <a:solidFill>
                  <a:prstClr val="black"/>
                </a:solidFill>
              </a:rPr>
              <a:t>С</a:t>
            </a:r>
            <a:r>
              <a:rPr lang="ru-RU" sz="1200" b="1" dirty="0" smtClean="0">
                <a:solidFill>
                  <a:prstClr val="black"/>
                </a:solidFill>
              </a:rPr>
              <a:t>ертификационные</a:t>
            </a:r>
            <a:r>
              <a:rPr lang="ru-RU" sz="1200" b="1" dirty="0">
                <a:solidFill>
                  <a:prstClr val="black"/>
                </a:solidFill>
              </a:rPr>
              <a:t>, образовательные, </a:t>
            </a:r>
            <a:r>
              <a:rPr lang="ru-RU" sz="1200" b="1" dirty="0" err="1">
                <a:solidFill>
                  <a:prstClr val="black"/>
                </a:solidFill>
              </a:rPr>
              <a:t>тренинговые</a:t>
            </a:r>
            <a:r>
              <a:rPr lang="ru-RU" sz="1200" b="1" dirty="0">
                <a:solidFill>
                  <a:prstClr val="black"/>
                </a:solidFill>
              </a:rPr>
              <a:t> программы</a:t>
            </a:r>
            <a:r>
              <a:rPr lang="ru-RU" sz="1200" dirty="0">
                <a:solidFill>
                  <a:prstClr val="black"/>
                </a:solidFill>
              </a:rPr>
              <a:t> в открытых и корпоративных </a:t>
            </a:r>
            <a:r>
              <a:rPr lang="ru-RU" sz="1200" dirty="0" smtClean="0">
                <a:solidFill>
                  <a:prstClr val="black"/>
                </a:solidFill>
              </a:rPr>
              <a:t>форматах по направлениям:  </a:t>
            </a:r>
            <a:endParaRPr lang="ru-RU" sz="1200" dirty="0">
              <a:solidFill>
                <a:prstClr val="black"/>
              </a:solidFill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Гибкие технологии управления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Интегрированное управленческое мышление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Школа КСО и устойчивого развития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Практикумы и отраслевые решения 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200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1200" b="1" dirty="0">
                <a:solidFill>
                  <a:prstClr val="black"/>
                </a:solidFill>
              </a:rPr>
              <a:t>2) Консалтинг и поддержка изменений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Консалтинговые продукты и решения в области устойчивого развития (Стратегии КСД, Проекты УР, </a:t>
            </a:r>
            <a:r>
              <a:rPr lang="en-US" sz="1200" dirty="0">
                <a:solidFill>
                  <a:prstClr val="black"/>
                </a:solidFill>
              </a:rPr>
              <a:t>Business-</a:t>
            </a:r>
            <a:r>
              <a:rPr lang="en-US" sz="1200" dirty="0" err="1">
                <a:solidFill>
                  <a:prstClr val="black"/>
                </a:solidFill>
              </a:rPr>
              <a:t>Cheak</a:t>
            </a:r>
            <a:r>
              <a:rPr lang="en-US" sz="1200" dirty="0">
                <a:solidFill>
                  <a:prstClr val="black"/>
                </a:solidFill>
              </a:rPr>
              <a:t> up) </a:t>
            </a:r>
            <a:endParaRPr lang="ru-RU" sz="1200" dirty="0">
              <a:solidFill>
                <a:prstClr val="black"/>
              </a:solidFill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Акселераторы и </a:t>
            </a:r>
            <a:r>
              <a:rPr lang="ru-RU" sz="1200" dirty="0" err="1">
                <a:solidFill>
                  <a:prstClr val="black"/>
                </a:solidFill>
              </a:rPr>
              <a:t>хакатоны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ru-RU" sz="1200" dirty="0">
                <a:solidFill>
                  <a:prstClr val="black"/>
                </a:solidFill>
              </a:rPr>
              <a:t>Акселератор экологических и социальных проектов, Акселератор малого и среднего бизнеса, </a:t>
            </a:r>
            <a:r>
              <a:rPr lang="ru-RU" sz="1200" dirty="0" err="1">
                <a:solidFill>
                  <a:prstClr val="black"/>
                </a:solidFill>
              </a:rPr>
              <a:t>ТЕХНОАкселератор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Методология и наука (Научный семинар, методология устойчивого развития, исследования, академические партнёрства, экспертиза)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1200" b="1" dirty="0">
                <a:solidFill>
                  <a:prstClr val="black"/>
                </a:solidFill>
              </a:rPr>
              <a:t>3) Креативное пространство устойчивого развития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Проведение </a:t>
            </a:r>
            <a:r>
              <a:rPr lang="ru-RU" sz="1200" dirty="0">
                <a:solidFill>
                  <a:prstClr val="black"/>
                </a:solidFill>
              </a:rPr>
              <a:t>и сопровождение мероприятий (культура, история, наука, социум, </a:t>
            </a:r>
            <a:r>
              <a:rPr lang="ru-RU" sz="1200" dirty="0" smtClean="0">
                <a:solidFill>
                  <a:prstClr val="black"/>
                </a:solidFill>
              </a:rPr>
              <a:t>экология, изменения, новые бизнес-модели) 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1200" dirty="0" smtClean="0">
                <a:solidFill>
                  <a:prstClr val="black"/>
                </a:solidFill>
              </a:rPr>
              <a:t>      Неделя устойчивого развития, Форум «Новые технологии управления» </a:t>
            </a:r>
            <a:endParaRPr lang="ru-RU" sz="1200" dirty="0">
              <a:solidFill>
                <a:prstClr val="black"/>
              </a:solidFill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prstClr val="black"/>
                </a:solidFill>
              </a:rPr>
              <a:t>Нетворкинг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и межсекторные партнёрства для устойчивого развития</a:t>
            </a:r>
          </a:p>
          <a:p>
            <a:pPr defTabSz="457200">
              <a:lnSpc>
                <a:spcPct val="80000"/>
              </a:lnSpc>
              <a:defRPr/>
            </a:pPr>
            <a:r>
              <a:rPr lang="ru-RU" sz="1300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161963"/>
            <a:ext cx="822117" cy="8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8671151" cy="4752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873"/>
            <a:ext cx="8640960" cy="261303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Программа «Управление </a:t>
            </a:r>
            <a:r>
              <a:rPr lang="ru-RU" b="1" dirty="0"/>
              <a:t>устойчивым развитием бизнеса: корпоративные социальные стратегии</a:t>
            </a:r>
            <a:r>
              <a:rPr lang="ru-RU" b="1" dirty="0" smtClean="0"/>
              <a:t>»</a:t>
            </a:r>
            <a:endParaRPr lang="en-US" b="1" dirty="0" smtClean="0"/>
          </a:p>
          <a:p>
            <a:pPr marL="0" indent="0" algn="just">
              <a:buNone/>
            </a:pPr>
            <a:r>
              <a:rPr lang="ru-RU" dirty="0"/>
              <a:t>Б</a:t>
            </a:r>
            <a:r>
              <a:rPr lang="ru-RU" dirty="0" smtClean="0"/>
              <a:t>азовый </a:t>
            </a:r>
            <a:r>
              <a:rPr lang="ru-RU" dirty="0"/>
              <a:t>1-ый модуль этой программы </a:t>
            </a:r>
            <a:r>
              <a:rPr lang="ru-RU" b="1" dirty="0"/>
              <a:t>«УПРАВЛЕНИЕ КОРПОРАТИВНОЙ СОЦИАЛЬНОЙ ДЕЯТЕЛЬНОСТЬЮ»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Комплексная </a:t>
            </a:r>
            <a:r>
              <a:rPr lang="ru-RU" dirty="0"/>
              <a:t>программа, состоящая из 3-х модулей: первый - </a:t>
            </a:r>
            <a:r>
              <a:rPr lang="ru-RU" b="1" dirty="0" err="1"/>
              <a:t>общеменеджерский</a:t>
            </a:r>
            <a:r>
              <a:rPr lang="ru-RU" dirty="0"/>
              <a:t>; второй - </a:t>
            </a:r>
            <a:r>
              <a:rPr lang="ru-RU" b="1" dirty="0"/>
              <a:t>для специалистов и менеджеров по КСО и устойчивому развитию</a:t>
            </a:r>
            <a:r>
              <a:rPr lang="ru-RU" dirty="0"/>
              <a:t>, третий – </a:t>
            </a:r>
            <a:r>
              <a:rPr lang="ru-RU" b="1" dirty="0"/>
              <a:t>проектный модуль с акселерацией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Главная </a:t>
            </a:r>
            <a:r>
              <a:rPr lang="ru-RU" b="1" dirty="0"/>
              <a:t>цель программы </a:t>
            </a:r>
            <a:r>
              <a:rPr lang="ru-RU" dirty="0"/>
              <a:t>– формирование у слушателей комплексного подхода к социальной ответственности бизнеса и овладение современными методами планирования, оценки и управления корпоративной социальной деятельностью компании в контексте устойчивого развития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0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mirbis.ru/bitrix/templates/mirbis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" y="6378767"/>
            <a:ext cx="460859" cy="4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content-arn2-1.xx.fbcdn.net/v/t1.15752-0/s261x260/42135651_684990108537197_6553790424891260928_n.png?_nc_cat=0&amp;oh=31a526df7525f5a9450913a272439c63&amp;oe=5C3A9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6" y="6312446"/>
            <a:ext cx="1908265" cy="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hel5-1.fna.fbcdn.net/v/t1.15752-9/43493596_314398712482557_9005013429919940608_n.jpg?_nc_cat=103&amp;oh=dc15759bedb5cde4707d55e1e4607bd5&amp;oe=5C5794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70"/>
            <a:ext cx="9144000" cy="43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4333942"/>
            <a:ext cx="9144001" cy="1978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Москве прошла уже третья по счету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НЕДЕЛЯ УСТОЙЧИВОГО РАЗВИТИЯ (НУР)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которой в 2018 году проводились 21 по 29 сентября на площадках Московской международной высшей школы бизнеса МИРБИС, Агентства стратегических инициатив, Московского международного делового центра «Москва-Сити», Московского нефтеперерабатывающего завода «Газпром нефти». Ряд мероприятий программы был реализован в формате онлайн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НУР-2018 – интегрированный образовательно-просветительский проект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реализуемый с 2016 года в формате </a:t>
            </a:r>
            <a:r>
              <a:rPr lang="ru-RU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Education&amp;Practice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поддержке ведущих российских и международных компаний и экспертов. Проект призван содействовать продвижению в российскую практику подходов устойчивого развития через формирование интегрированного управленческого мышления, ориентированного на поиск и реализацию устойчивых стратегий развития с опорой на ценности, разделяемые бизнесом и обществом. 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 программа НУР, спонсорами которой выступили компании «Ростелеком» и СУЭК, была выстроена по трем тематическим трекам: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 и сертификация»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«Поддержка изменений»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«Инструменты и технологии»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Данная новация позволила участниками комфортно выстраивать свою траекторию в рамках мероприятий программы, дополняя портфель участника интересующими форматами всех трех треков. 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3795073"/>
            <a:ext cx="243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www.sdweek.ru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45932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5.jpeg" descr="image5.jpeg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50600" y="861321"/>
            <a:ext cx="9144001" cy="513942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ТРЕК «ОБРАЗОВАНИЕ И СЕРТИФИКАЦИЯ»"/>
          <p:cNvSpPr txBox="1"/>
          <p:nvPr/>
        </p:nvSpPr>
        <p:spPr>
          <a:xfrm>
            <a:off x="122372" y="1304756"/>
            <a:ext cx="6850449" cy="45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 marL="183356" indent="-183356">
              <a:buClr>
                <a:srgbClr val="FFFFFF"/>
              </a:buClr>
              <a:buSzPct val="100000"/>
              <a:buFont typeface="Helvetica Neue"/>
              <a:buChar char="-"/>
              <a:defRPr sz="33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r>
              <a:rPr sz="2475" dirty="0"/>
              <a:t>ТРЕК «ОБРАЗОВАНИЕ И СЕРТИФИКАЦИЯ»</a:t>
            </a:r>
          </a:p>
        </p:txBody>
      </p:sp>
      <p:sp>
        <p:nvSpPr>
          <p:cNvPr id="188" name="Образовательные программы и мастер-классы «Школы КСО и устойчивого развития», международные сертификации по системам менеджмента, управлению проектами, отчетности в области устойчивого развития."/>
          <p:cNvSpPr txBox="1"/>
          <p:nvPr/>
        </p:nvSpPr>
        <p:spPr>
          <a:xfrm>
            <a:off x="4071139" y="2068454"/>
            <a:ext cx="4804964" cy="90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 algn="just">
              <a:defRPr>
                <a:solidFill>
                  <a:srgbClr val="0BA5C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l">
              <a:defRPr>
                <a:solidFill>
                  <a:srgbClr val="000000"/>
                </a:solidFill>
              </a:defRPr>
            </a:pPr>
            <a:r>
              <a:rPr sz="1350" dirty="0" err="1"/>
              <a:t>Образовательные</a:t>
            </a:r>
            <a:r>
              <a:rPr sz="1350" dirty="0"/>
              <a:t> </a:t>
            </a:r>
            <a:r>
              <a:rPr sz="1350" dirty="0" err="1"/>
              <a:t>программы</a:t>
            </a:r>
            <a:r>
              <a:rPr sz="1350" dirty="0"/>
              <a:t> и </a:t>
            </a:r>
            <a:r>
              <a:rPr sz="1350" dirty="0" err="1"/>
              <a:t>мастер-классы</a:t>
            </a:r>
            <a:r>
              <a:rPr sz="1350" dirty="0"/>
              <a:t> «</a:t>
            </a:r>
            <a:r>
              <a:rPr sz="1350" dirty="0" err="1"/>
              <a:t>Школы</a:t>
            </a:r>
            <a:r>
              <a:rPr sz="1350" dirty="0"/>
              <a:t> КСО и </a:t>
            </a:r>
            <a:r>
              <a:rPr sz="1350" dirty="0" err="1"/>
              <a:t>устойчивого</a:t>
            </a:r>
            <a:r>
              <a:rPr sz="1350" dirty="0"/>
              <a:t> </a:t>
            </a:r>
            <a:r>
              <a:rPr sz="1350" dirty="0" err="1"/>
              <a:t>развития</a:t>
            </a:r>
            <a:r>
              <a:rPr sz="1350" dirty="0"/>
              <a:t>», </a:t>
            </a:r>
            <a:r>
              <a:rPr sz="1350" dirty="0" err="1"/>
              <a:t>международные</a:t>
            </a:r>
            <a:r>
              <a:rPr sz="1350" dirty="0"/>
              <a:t> </a:t>
            </a:r>
            <a:r>
              <a:rPr sz="1350" dirty="0" err="1"/>
              <a:t>сертификации</a:t>
            </a:r>
            <a:r>
              <a:rPr sz="1350" dirty="0"/>
              <a:t> </a:t>
            </a:r>
            <a:r>
              <a:rPr sz="1350" dirty="0" err="1"/>
              <a:t>по</a:t>
            </a:r>
            <a:r>
              <a:rPr sz="1350" dirty="0"/>
              <a:t> </a:t>
            </a:r>
            <a:r>
              <a:rPr sz="1350" dirty="0" err="1"/>
              <a:t>системам</a:t>
            </a:r>
            <a:r>
              <a:rPr sz="1350" dirty="0"/>
              <a:t> </a:t>
            </a:r>
            <a:r>
              <a:rPr sz="1350" dirty="0" err="1"/>
              <a:t>менеджмента</a:t>
            </a:r>
            <a:r>
              <a:rPr sz="1350" dirty="0"/>
              <a:t>, </a:t>
            </a:r>
            <a:r>
              <a:rPr sz="1350" dirty="0" err="1"/>
              <a:t>управлению</a:t>
            </a:r>
            <a:r>
              <a:rPr sz="1350" dirty="0"/>
              <a:t> </a:t>
            </a:r>
            <a:r>
              <a:rPr sz="1350" dirty="0" err="1"/>
              <a:t>проектами</a:t>
            </a:r>
            <a:r>
              <a:rPr lang="ru-RU" sz="1350" dirty="0"/>
              <a:t> и о</a:t>
            </a:r>
            <a:r>
              <a:rPr sz="1350" dirty="0" err="1"/>
              <a:t>тчетности</a:t>
            </a:r>
            <a:r>
              <a:rPr sz="1350" dirty="0"/>
              <a:t> в </a:t>
            </a:r>
            <a:r>
              <a:rPr sz="1350" dirty="0" err="1"/>
              <a:t>области</a:t>
            </a:r>
            <a:r>
              <a:rPr sz="1350" dirty="0"/>
              <a:t> </a:t>
            </a:r>
            <a:r>
              <a:rPr sz="1350" dirty="0" err="1"/>
              <a:t>устойчивого</a:t>
            </a:r>
            <a:r>
              <a:rPr sz="1350" dirty="0"/>
              <a:t> </a:t>
            </a:r>
            <a:r>
              <a:rPr sz="1350" dirty="0" err="1"/>
              <a:t>развития</a:t>
            </a:r>
            <a:r>
              <a:rPr sz="1350" dirty="0"/>
              <a:t>.</a:t>
            </a:r>
          </a:p>
        </p:txBody>
      </p:sp>
      <p:sp>
        <p:nvSpPr>
          <p:cNvPr id="189" name="ЛИДЕР ТРЕКА"/>
          <p:cNvSpPr txBox="1"/>
          <p:nvPr/>
        </p:nvSpPr>
        <p:spPr>
          <a:xfrm>
            <a:off x="4269286" y="4484744"/>
            <a:ext cx="1772979" cy="230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400" b="1">
                <a:solidFill>
                  <a:srgbClr val="0BA5C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1050"/>
              <a:t>ЛИДЕР ТРЕКА</a:t>
            </a:r>
          </a:p>
        </p:txBody>
      </p:sp>
      <p:sp>
        <p:nvSpPr>
          <p:cNvPr id="190" name="Светлана Герасимова, руководитель Школы КСО и устойчивого развития Московской международной высшей школы бизнеса МИРБИС, Программный директор Проектного офиса «Стратегии и практики устойчивого развития»"/>
          <p:cNvSpPr txBox="1"/>
          <p:nvPr/>
        </p:nvSpPr>
        <p:spPr>
          <a:xfrm>
            <a:off x="4230969" y="4734044"/>
            <a:ext cx="4645135" cy="807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 algn="just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 sz="1400"/>
            </a:pPr>
            <a:r>
              <a:rPr sz="1200" dirty="0" err="1"/>
              <a:t>Светлана</a:t>
            </a:r>
            <a:r>
              <a:rPr sz="1200" dirty="0"/>
              <a:t> </a:t>
            </a:r>
            <a:r>
              <a:rPr sz="1200" dirty="0" err="1"/>
              <a:t>Герасимова</a:t>
            </a:r>
            <a:r>
              <a:rPr lang="ru-RU" sz="1050" dirty="0"/>
              <a:t> -</a:t>
            </a:r>
            <a:r>
              <a:rPr sz="1200" dirty="0"/>
              <a:t> </a:t>
            </a:r>
            <a:r>
              <a:rPr sz="1200" dirty="0" err="1"/>
              <a:t>руководитель</a:t>
            </a:r>
            <a:r>
              <a:rPr sz="1200" dirty="0"/>
              <a:t> </a:t>
            </a:r>
            <a:r>
              <a:rPr sz="1200" dirty="0" err="1"/>
              <a:t>Школы</a:t>
            </a:r>
            <a:r>
              <a:rPr sz="1200" dirty="0"/>
              <a:t> КСО и </a:t>
            </a:r>
            <a:r>
              <a:rPr sz="1200" dirty="0" err="1"/>
              <a:t>устойчивого</a:t>
            </a:r>
            <a:r>
              <a:rPr sz="1200" dirty="0"/>
              <a:t> </a:t>
            </a:r>
            <a:r>
              <a:rPr sz="1200" dirty="0" err="1"/>
              <a:t>развития</a:t>
            </a:r>
            <a:r>
              <a:rPr sz="1200" dirty="0"/>
              <a:t> </a:t>
            </a:r>
            <a:r>
              <a:rPr sz="1200" dirty="0" err="1"/>
              <a:t>Московской</a:t>
            </a:r>
            <a:r>
              <a:rPr sz="1200" dirty="0"/>
              <a:t> </a:t>
            </a:r>
            <a:r>
              <a:rPr sz="1200" dirty="0" err="1"/>
              <a:t>международной</a:t>
            </a:r>
            <a:r>
              <a:rPr sz="1200" dirty="0"/>
              <a:t> </a:t>
            </a:r>
            <a:r>
              <a:rPr sz="1200" dirty="0" err="1"/>
              <a:t>высшей</a:t>
            </a:r>
            <a:r>
              <a:rPr sz="1200" dirty="0"/>
              <a:t> </a:t>
            </a:r>
            <a:r>
              <a:rPr sz="1200" dirty="0" err="1"/>
              <a:t>школы</a:t>
            </a:r>
            <a:r>
              <a:rPr sz="1200" dirty="0"/>
              <a:t> </a:t>
            </a:r>
            <a:r>
              <a:rPr sz="1200" dirty="0" err="1"/>
              <a:t>бизнеса</a:t>
            </a:r>
            <a:r>
              <a:rPr sz="1200" dirty="0"/>
              <a:t> МИРБИС, </a:t>
            </a:r>
            <a:r>
              <a:rPr sz="1200" dirty="0" err="1"/>
              <a:t>Программный</a:t>
            </a:r>
            <a:r>
              <a:rPr sz="1200" dirty="0"/>
              <a:t> </a:t>
            </a:r>
            <a:r>
              <a:rPr sz="1200" dirty="0" err="1"/>
              <a:t>директор</a:t>
            </a:r>
            <a:r>
              <a:rPr sz="1200" dirty="0"/>
              <a:t> </a:t>
            </a:r>
            <a:r>
              <a:rPr sz="1200" dirty="0" err="1"/>
              <a:t>Проектного</a:t>
            </a:r>
            <a:r>
              <a:rPr sz="1200" dirty="0"/>
              <a:t> </a:t>
            </a:r>
            <a:r>
              <a:rPr sz="1200" dirty="0" err="1"/>
              <a:t>офиса</a:t>
            </a:r>
            <a:r>
              <a:rPr sz="1200" dirty="0"/>
              <a:t> «</a:t>
            </a:r>
            <a:r>
              <a:rPr sz="1200" dirty="0" err="1"/>
              <a:t>Стратегии</a:t>
            </a:r>
            <a:r>
              <a:rPr sz="1200" dirty="0"/>
              <a:t> и </a:t>
            </a:r>
            <a:r>
              <a:rPr sz="1200" dirty="0" err="1"/>
              <a:t>практики</a:t>
            </a:r>
            <a:r>
              <a:rPr sz="1200" dirty="0"/>
              <a:t> </a:t>
            </a:r>
            <a:r>
              <a:rPr sz="1200" dirty="0" err="1"/>
              <a:t>устойчивого</a:t>
            </a:r>
            <a:r>
              <a:rPr sz="1200" dirty="0"/>
              <a:t> </a:t>
            </a:r>
            <a:r>
              <a:rPr sz="1200" dirty="0" err="1"/>
              <a:t>развития</a:t>
            </a:r>
            <a:r>
              <a:rPr sz="1200" dirty="0"/>
              <a:t>»</a:t>
            </a:r>
          </a:p>
        </p:txBody>
      </p:sp>
      <p:sp>
        <p:nvSpPr>
          <p:cNvPr id="191" name="ДЛЯ КОГО"/>
          <p:cNvSpPr txBox="1"/>
          <p:nvPr/>
        </p:nvSpPr>
        <p:spPr>
          <a:xfrm>
            <a:off x="3228613" y="3148165"/>
            <a:ext cx="1772979" cy="230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1400" b="1">
                <a:solidFill>
                  <a:srgbClr val="0BA5C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1050"/>
              <a:t>ДЛЯ КОГО</a:t>
            </a:r>
          </a:p>
        </p:txBody>
      </p:sp>
      <p:sp>
        <p:nvSpPr>
          <p:cNvPr id="192" name="Повышение квалификации…"/>
          <p:cNvSpPr txBox="1"/>
          <p:nvPr/>
        </p:nvSpPr>
        <p:spPr>
          <a:xfrm>
            <a:off x="4230495" y="3883572"/>
            <a:ext cx="2742326" cy="43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/>
              <a:t>Повышение</a:t>
            </a:r>
            <a:r>
              <a:rPr sz="1200" dirty="0"/>
              <a:t> </a:t>
            </a:r>
            <a:r>
              <a:rPr sz="1200" dirty="0" err="1"/>
              <a:t>квалификации</a:t>
            </a:r>
            <a:endParaRPr sz="1200" dirty="0"/>
          </a:p>
          <a:p>
            <a: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/>
              <a:t>и </a:t>
            </a:r>
            <a:r>
              <a:rPr sz="1200" dirty="0" err="1"/>
              <a:t>международная</a:t>
            </a:r>
            <a:r>
              <a:rPr sz="1200" dirty="0"/>
              <a:t> </a:t>
            </a:r>
            <a:r>
              <a:rPr sz="1200" dirty="0" err="1"/>
              <a:t>сертификация</a:t>
            </a:r>
            <a:endParaRPr sz="1200" dirty="0"/>
          </a:p>
        </p:txBody>
      </p:sp>
      <p:sp>
        <p:nvSpPr>
          <p:cNvPr id="193" name="КАКОЙ РЕЗУЛЬТАТ"/>
          <p:cNvSpPr txBox="1"/>
          <p:nvPr/>
        </p:nvSpPr>
        <p:spPr>
          <a:xfrm>
            <a:off x="3788892" y="3653449"/>
            <a:ext cx="1772979" cy="230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1400" b="1">
                <a:solidFill>
                  <a:srgbClr val="0BA5C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1050" dirty="0"/>
              <a:t>КАКОЙ РЕЗУЛЬТАТ</a:t>
            </a:r>
          </a:p>
        </p:txBody>
      </p:sp>
      <p:sp>
        <p:nvSpPr>
          <p:cNvPr id="194" name="Для всех заинтересованных сторон"/>
          <p:cNvSpPr txBox="1"/>
          <p:nvPr/>
        </p:nvSpPr>
        <p:spPr>
          <a:xfrm>
            <a:off x="4220262" y="3376001"/>
            <a:ext cx="4121041" cy="253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 sz="1800"/>
            </a:pPr>
            <a:r>
              <a:rPr sz="1200" dirty="0" err="1"/>
              <a:t>Для</a:t>
            </a:r>
            <a:r>
              <a:rPr sz="1200" dirty="0"/>
              <a:t> </a:t>
            </a:r>
            <a:r>
              <a:rPr sz="1200" dirty="0" err="1"/>
              <a:t>всех</a:t>
            </a:r>
            <a:r>
              <a:rPr sz="1200" dirty="0"/>
              <a:t> </a:t>
            </a:r>
            <a:r>
              <a:rPr sz="1200" dirty="0" err="1"/>
              <a:t>заинтересованных</a:t>
            </a:r>
            <a:r>
              <a:rPr sz="1200" dirty="0"/>
              <a:t> </a:t>
            </a:r>
            <a:r>
              <a:rPr sz="1200" dirty="0" err="1"/>
              <a:t>сторон</a:t>
            </a:r>
            <a:endParaRPr sz="1200" dirty="0"/>
          </a:p>
        </p:txBody>
      </p:sp>
      <p:pic>
        <p:nvPicPr>
          <p:cNvPr id="195" name="image20.jpeg" descr="image2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080304"/>
            <a:ext cx="9144000" cy="29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Прямоугольник"/>
          <p:cNvSpPr/>
          <p:nvPr/>
        </p:nvSpPr>
        <p:spPr>
          <a:xfrm rot="16200000" flipH="1">
            <a:off x="2846102" y="4330474"/>
            <a:ext cx="2538001" cy="13501"/>
          </a:xfrm>
          <a:prstGeom prst="rect">
            <a:avLst/>
          </a:prstGeom>
          <a:solidFill>
            <a:srgbClr val="0BA5CD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197" name="Управление проектами по стандарту Green Project GPM P5…"/>
          <p:cNvSpPr txBox="1"/>
          <p:nvPr/>
        </p:nvSpPr>
        <p:spPr>
          <a:xfrm>
            <a:off x="291429" y="1737944"/>
            <a:ext cx="3497464" cy="4131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marL="85725" indent="-85725"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200" dirty="0">
                <a:solidFill>
                  <a:srgbClr val="595959"/>
                </a:solidFill>
              </a:rPr>
              <a:t>Сертификационный тренинг </a:t>
            </a:r>
            <a:r>
              <a:rPr lang="en-US" sz="1200" dirty="0">
                <a:solidFill>
                  <a:srgbClr val="595959"/>
                </a:solidFill>
              </a:rPr>
              <a:t>GRI Stand</a:t>
            </a:r>
            <a:r>
              <a:rPr lang="ru-RU" sz="1200" dirty="0">
                <a:solidFill>
                  <a:srgbClr val="595959"/>
                </a:solidFill>
              </a:rPr>
              <a:t>а</a:t>
            </a:r>
            <a:r>
              <a:rPr lang="en-US" sz="1200" dirty="0" err="1">
                <a:solidFill>
                  <a:srgbClr val="595959"/>
                </a:solidFill>
              </a:rPr>
              <a:t>rds</a:t>
            </a:r>
            <a:endParaRPr lang="en-US" sz="1200" dirty="0">
              <a:solidFill>
                <a:srgbClr val="595959"/>
              </a:solidFill>
            </a:endParaRPr>
          </a:p>
          <a:p>
            <a:pPr marL="85725" indent="-85725"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Управление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проектами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по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стандарту</a:t>
            </a:r>
            <a:r>
              <a:rPr lang="en-US" sz="1200" dirty="0">
                <a:solidFill>
                  <a:srgbClr val="595959"/>
                </a:solidFill>
              </a:rPr>
              <a:t>                  G</a:t>
            </a:r>
            <a:r>
              <a:rPr sz="1200" dirty="0">
                <a:solidFill>
                  <a:srgbClr val="595959"/>
                </a:solidFill>
              </a:rPr>
              <a:t>reen Project GPM P5</a:t>
            </a:r>
          </a:p>
          <a:p>
            <a:pPr marL="85725" indent="-85725"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Устойчивое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развитие</a:t>
            </a:r>
            <a:r>
              <a:rPr sz="1200" dirty="0">
                <a:solidFill>
                  <a:srgbClr val="595959"/>
                </a:solidFill>
              </a:rPr>
              <a:t> и </a:t>
            </a:r>
            <a:r>
              <a:rPr sz="1200" dirty="0" err="1">
                <a:solidFill>
                  <a:srgbClr val="595959"/>
                </a:solidFill>
              </a:rPr>
              <a:t>корпоративные</a:t>
            </a:r>
            <a:r>
              <a:rPr lang="en-US" sz="1200" dirty="0">
                <a:solidFill>
                  <a:srgbClr val="595959"/>
                </a:solidFill>
              </a:rPr>
              <a:t>   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социальные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стратегии</a:t>
            </a:r>
            <a:endParaRPr sz="1200" dirty="0">
              <a:solidFill>
                <a:srgbClr val="595959"/>
              </a:solidFill>
            </a:endParaRPr>
          </a:p>
          <a:p>
            <a:pPr marL="85725" indent="-85725"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Интегрированная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отчётность</a:t>
            </a:r>
            <a:endParaRPr sz="1200" dirty="0">
              <a:solidFill>
                <a:srgbClr val="595959"/>
              </a:solidFill>
            </a:endParaRPr>
          </a:p>
          <a:p>
            <a:pPr marL="85725" indent="-85725"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Взаимодействие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со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стейкхолдерами</a:t>
            </a:r>
            <a:endParaRPr lang="ru-RU" sz="1200" dirty="0">
              <a:solidFill>
                <a:srgbClr val="595959"/>
              </a:solidFill>
            </a:endParaRPr>
          </a:p>
          <a:p>
            <a:pPr marL="85725" indent="-85725"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200" dirty="0">
                <a:solidFill>
                  <a:srgbClr val="595959"/>
                </a:solidFill>
              </a:rPr>
              <a:t>Мастер-класс «Противодействие коррупции в бизнесе»</a:t>
            </a:r>
          </a:p>
          <a:p>
            <a:pPr marL="85725" indent="-85725"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200" dirty="0">
                <a:solidFill>
                  <a:srgbClr val="595959"/>
                </a:solidFill>
              </a:rPr>
              <a:t>Мастер-класс «Подготовка корпоративной годовой отчетности»</a:t>
            </a:r>
          </a:p>
          <a:p>
            <a:pPr marL="85725" indent="-85725"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  <a:latin typeface="Helvetica Neue Light"/>
              </a:rPr>
              <a:t>Мастер-класс</a:t>
            </a:r>
            <a:r>
              <a:rPr sz="1200" dirty="0">
                <a:solidFill>
                  <a:srgbClr val="595959"/>
                </a:solidFill>
                <a:latin typeface="Helvetica Neue Light"/>
              </a:rPr>
              <a:t> «</a:t>
            </a:r>
            <a:r>
              <a:rPr sz="1200" dirty="0" err="1">
                <a:solidFill>
                  <a:srgbClr val="595959"/>
                </a:solidFill>
                <a:latin typeface="Helvetica Neue Light"/>
              </a:rPr>
              <a:t>Менеджм</a:t>
            </a:r>
            <a:r>
              <a:rPr sz="1200" dirty="0" err="1">
                <a:solidFill>
                  <a:srgbClr val="595959"/>
                </a:solidFill>
              </a:rPr>
              <a:t>ент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устойчивых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мероприятий</a:t>
            </a:r>
            <a:r>
              <a:rPr sz="1200" dirty="0">
                <a:solidFill>
                  <a:srgbClr val="595959"/>
                </a:solidFill>
              </a:rPr>
              <a:t>»</a:t>
            </a:r>
            <a:r>
              <a:rPr lang="ru-RU" sz="1200" dirty="0">
                <a:solidFill>
                  <a:srgbClr val="595959"/>
                </a:solidFill>
              </a:rPr>
              <a:t> (</a:t>
            </a:r>
            <a:r>
              <a:rPr lang="ru-RU" sz="1200" dirty="0" err="1">
                <a:solidFill>
                  <a:srgbClr val="595959"/>
                </a:solidFill>
              </a:rPr>
              <a:t>вебинар</a:t>
            </a:r>
            <a:r>
              <a:rPr lang="ru-RU" sz="1200" dirty="0">
                <a:solidFill>
                  <a:srgbClr val="595959"/>
                </a:solidFill>
              </a:rPr>
              <a:t>)</a:t>
            </a:r>
            <a:endParaRPr sz="1200" dirty="0">
              <a:solidFill>
                <a:srgbClr val="595959"/>
              </a:solidFill>
            </a:endParaRPr>
          </a:p>
          <a:p>
            <a:pPr marL="85725" indent="-85725"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Разработка</a:t>
            </a:r>
            <a:r>
              <a:rPr sz="1200" dirty="0">
                <a:solidFill>
                  <a:srgbClr val="595959"/>
                </a:solidFill>
              </a:rPr>
              <a:t> и </a:t>
            </a:r>
            <a:r>
              <a:rPr sz="1200" dirty="0" err="1">
                <a:solidFill>
                  <a:srgbClr val="595959"/>
                </a:solidFill>
              </a:rPr>
              <a:t>внедрение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системы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менеджмента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социальной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ответственности</a:t>
            </a:r>
            <a:r>
              <a:rPr lang="en-US" sz="1200" dirty="0">
                <a:solidFill>
                  <a:srgbClr val="595959"/>
                </a:solidFill>
              </a:rPr>
              <a:t> </a:t>
            </a:r>
            <a:r>
              <a:rPr lang="ru-RU" sz="1200" dirty="0">
                <a:solidFill>
                  <a:srgbClr val="595959"/>
                </a:solidFill>
                <a:sym typeface="Helvetica Neue Light"/>
              </a:rPr>
              <a:t>на основе международного стандарта </a:t>
            </a:r>
            <a:r>
              <a:rPr lang="ru-RU" sz="1200" dirty="0" err="1">
                <a:solidFill>
                  <a:srgbClr val="595959"/>
                </a:solidFill>
                <a:sym typeface="Helvetica Neue Light"/>
              </a:rPr>
              <a:t>IQNet</a:t>
            </a:r>
            <a:r>
              <a:rPr lang="ru-RU" sz="1200" dirty="0">
                <a:solidFill>
                  <a:srgbClr val="595959"/>
                </a:solidFill>
                <a:sym typeface="Helvetica Neue Light"/>
              </a:rPr>
              <a:t> SR 10-2015</a:t>
            </a:r>
            <a:endParaRPr sz="1200" dirty="0">
              <a:solidFill>
                <a:srgbClr val="595959"/>
              </a:solidFill>
              <a:latin typeface="Helvetica Neue Light"/>
            </a:endParaRPr>
          </a:p>
          <a:p>
            <a:pPr marL="85725" indent="-85725"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Практикум</a:t>
            </a:r>
            <a:r>
              <a:rPr sz="1200" dirty="0">
                <a:solidFill>
                  <a:srgbClr val="595959"/>
                </a:solidFill>
              </a:rPr>
              <a:t> №1 «</a:t>
            </a:r>
            <a:r>
              <a:rPr sz="1200" dirty="0" err="1">
                <a:solidFill>
                  <a:srgbClr val="595959"/>
                </a:solidFill>
              </a:rPr>
              <a:t>Наилучшие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доступные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lang="en-US" sz="1200" dirty="0">
                <a:solidFill>
                  <a:srgbClr val="595959"/>
                </a:solidFill>
              </a:rPr>
              <a:t>   </a:t>
            </a:r>
            <a:r>
              <a:rPr sz="1200" dirty="0" err="1">
                <a:solidFill>
                  <a:srgbClr val="595959"/>
                </a:solidFill>
              </a:rPr>
              <a:t>технологии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переработки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отходов</a:t>
            </a:r>
            <a:r>
              <a:rPr sz="1200" dirty="0">
                <a:solidFill>
                  <a:srgbClr val="595959"/>
                </a:solidFill>
              </a:rPr>
              <a:t>»</a:t>
            </a:r>
          </a:p>
          <a:p>
            <a:pPr marL="85725" indent="-85725"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Практикум</a:t>
            </a:r>
            <a:r>
              <a:rPr sz="1200" dirty="0">
                <a:solidFill>
                  <a:srgbClr val="595959"/>
                </a:solidFill>
              </a:rPr>
              <a:t> №2 «</a:t>
            </a:r>
            <a:r>
              <a:rPr sz="1200" dirty="0" err="1">
                <a:solidFill>
                  <a:srgbClr val="595959"/>
                </a:solidFill>
              </a:rPr>
              <a:t>Зеленые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офисы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Москвы</a:t>
            </a:r>
            <a:r>
              <a:rPr sz="1200" dirty="0">
                <a:solidFill>
                  <a:srgbClr val="595959"/>
                </a:solidFill>
              </a:rPr>
              <a:t>»</a:t>
            </a:r>
            <a:endParaRPr lang="ru-RU" sz="1200" dirty="0">
              <a:solidFill>
                <a:srgbClr val="595959"/>
              </a:solidFill>
            </a:endParaRPr>
          </a:p>
          <a:p>
            <a:pPr marL="85725" indent="-85725"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Практикум</a:t>
            </a:r>
            <a:r>
              <a:rPr sz="1200" dirty="0">
                <a:solidFill>
                  <a:srgbClr val="595959"/>
                </a:solidFill>
              </a:rPr>
              <a:t> №3 «</a:t>
            </a:r>
            <a:r>
              <a:rPr sz="1200" dirty="0" err="1">
                <a:solidFill>
                  <a:srgbClr val="595959"/>
                </a:solidFill>
              </a:rPr>
              <a:t>Наилучшие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доступные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lang="en-US" sz="1200" dirty="0">
                <a:solidFill>
                  <a:srgbClr val="595959"/>
                </a:solidFill>
              </a:rPr>
              <a:t>   </a:t>
            </a:r>
            <a:r>
              <a:rPr sz="1200" dirty="0" err="1">
                <a:solidFill>
                  <a:srgbClr val="595959"/>
                </a:solidFill>
              </a:rPr>
              <a:t>технологии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экологического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менеджмента</a:t>
            </a:r>
            <a:r>
              <a:rPr sz="1200" dirty="0">
                <a:solidFill>
                  <a:srgbClr val="595959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448031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5.jpeg" descr="image5.jpeg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0" y="857251"/>
            <a:ext cx="9144000" cy="513942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ТРЕК «ПОДДЕРЖКА ИЗМЕНЕНИЙ»"/>
          <p:cNvSpPr txBox="1"/>
          <p:nvPr/>
        </p:nvSpPr>
        <p:spPr>
          <a:xfrm>
            <a:off x="122372" y="1304756"/>
            <a:ext cx="6850449" cy="461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 marL="188912" indent="-188912">
              <a:buClr>
                <a:srgbClr val="FFFFFF"/>
              </a:buClr>
              <a:buSzPct val="100000"/>
              <a:buFont typeface="Helvetica Neue"/>
              <a:buChar char="-"/>
              <a:defRPr sz="34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r>
              <a:rPr sz="2550"/>
              <a:t>ТРЕК «ПОДДЕРЖКА ИЗМЕНЕНИЙ»</a:t>
            </a:r>
          </a:p>
        </p:txBody>
      </p:sp>
      <p:sp>
        <p:nvSpPr>
          <p:cNvPr id="201" name="Практикум, акселерация и упаковка корпоративных социальных проектов в модели устойчивого развития, а также уникальный командный квиз-хакатон в партнерстве с Глобальным договором ООН, Deloitte и Школой  менеджмента устойчивого развития SUMAS (Швейцария)"/>
          <p:cNvSpPr txBox="1"/>
          <p:nvPr/>
        </p:nvSpPr>
        <p:spPr>
          <a:xfrm>
            <a:off x="265247" y="1918985"/>
            <a:ext cx="8457899" cy="1004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just">
              <a:defRPr>
                <a:solidFill>
                  <a:srgbClr val="0BA5C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350" dirty="0" err="1"/>
              <a:t>Практикум</a:t>
            </a:r>
            <a:r>
              <a:rPr sz="1350" dirty="0"/>
              <a:t>, </a:t>
            </a:r>
            <a:r>
              <a:rPr sz="1350" dirty="0" err="1"/>
              <a:t>акселерация</a:t>
            </a:r>
            <a:r>
              <a:rPr sz="1350" dirty="0"/>
              <a:t> и </a:t>
            </a:r>
            <a:r>
              <a:rPr sz="1350" dirty="0" err="1"/>
              <a:t>упаковка</a:t>
            </a:r>
            <a:r>
              <a:rPr sz="1350" dirty="0"/>
              <a:t> </a:t>
            </a:r>
            <a:r>
              <a:rPr sz="1350" dirty="0" err="1"/>
              <a:t>корпоративных</a:t>
            </a:r>
            <a:r>
              <a:rPr sz="1350" dirty="0"/>
              <a:t> </a:t>
            </a:r>
            <a:r>
              <a:rPr sz="1350" dirty="0" err="1"/>
              <a:t>социальных</a:t>
            </a:r>
            <a:r>
              <a:rPr sz="1350" dirty="0"/>
              <a:t> </a:t>
            </a:r>
            <a:r>
              <a:rPr sz="1350" dirty="0" err="1"/>
              <a:t>проектов</a:t>
            </a:r>
            <a:r>
              <a:rPr sz="1350" dirty="0"/>
              <a:t> в </a:t>
            </a:r>
            <a:r>
              <a:rPr sz="1350" dirty="0" err="1"/>
              <a:t>модели</a:t>
            </a:r>
            <a:r>
              <a:rPr sz="1350" dirty="0"/>
              <a:t> </a:t>
            </a:r>
            <a:r>
              <a:rPr sz="1350" dirty="0" err="1"/>
              <a:t>устойчивого</a:t>
            </a:r>
            <a:r>
              <a:rPr sz="1350" dirty="0"/>
              <a:t> </a:t>
            </a:r>
            <a:r>
              <a:rPr sz="1350" dirty="0" err="1"/>
              <a:t>развития</a:t>
            </a:r>
            <a:r>
              <a:rPr sz="1350" dirty="0"/>
              <a:t>, а </a:t>
            </a:r>
            <a:r>
              <a:rPr sz="1350" dirty="0" err="1"/>
              <a:t>также</a:t>
            </a:r>
            <a:r>
              <a:rPr sz="1350" dirty="0"/>
              <a:t> </a:t>
            </a:r>
            <a:r>
              <a:rPr sz="1350" dirty="0" err="1"/>
              <a:t>уникальный</a:t>
            </a:r>
            <a:r>
              <a:rPr sz="1350" dirty="0"/>
              <a:t> </a:t>
            </a:r>
            <a:r>
              <a:rPr sz="1350" dirty="0" err="1"/>
              <a:t>командный</a:t>
            </a:r>
            <a:r>
              <a:rPr sz="1350" dirty="0"/>
              <a:t> </a:t>
            </a:r>
            <a:r>
              <a:rPr sz="1350" dirty="0" err="1"/>
              <a:t>квиз-хакатон</a:t>
            </a:r>
            <a:r>
              <a:rPr sz="1350" dirty="0"/>
              <a:t> в </a:t>
            </a:r>
            <a:r>
              <a:rPr sz="1350" dirty="0" err="1"/>
              <a:t>партнерстве</a:t>
            </a:r>
            <a:r>
              <a:rPr sz="1350" dirty="0"/>
              <a:t> с </a:t>
            </a:r>
            <a:r>
              <a:rPr sz="1350" dirty="0" err="1"/>
              <a:t>Глобальным</a:t>
            </a:r>
            <a:r>
              <a:rPr sz="1350" dirty="0"/>
              <a:t> </a:t>
            </a:r>
            <a:r>
              <a:rPr sz="1350" dirty="0" err="1"/>
              <a:t>договором</a:t>
            </a:r>
            <a:r>
              <a:rPr sz="1350" dirty="0"/>
              <a:t> ООН, Deloitte и </a:t>
            </a:r>
            <a:r>
              <a:rPr sz="1350" dirty="0" err="1"/>
              <a:t>Школой</a:t>
            </a:r>
            <a:r>
              <a:rPr sz="1350" dirty="0"/>
              <a:t>  </a:t>
            </a:r>
            <a:r>
              <a:rPr sz="1350" dirty="0" err="1"/>
              <a:t>менеджмента</a:t>
            </a:r>
            <a:r>
              <a:rPr sz="1350" dirty="0"/>
              <a:t> </a:t>
            </a:r>
            <a:r>
              <a:rPr sz="1350" dirty="0" err="1"/>
              <a:t>устойчивого</a:t>
            </a:r>
            <a:r>
              <a:rPr sz="1350" dirty="0"/>
              <a:t> </a:t>
            </a:r>
            <a:r>
              <a:rPr sz="1350" dirty="0" err="1"/>
              <a:t>развития</a:t>
            </a:r>
            <a:r>
              <a:rPr sz="1350" dirty="0"/>
              <a:t> SUMAS (</a:t>
            </a:r>
            <a:r>
              <a:rPr sz="1350" dirty="0" err="1"/>
              <a:t>Швейцария</a:t>
            </a:r>
            <a:r>
              <a:rPr sz="1350" dirty="0"/>
              <a:t>)</a:t>
            </a:r>
          </a:p>
        </p:txBody>
      </p:sp>
      <p:sp>
        <p:nvSpPr>
          <p:cNvPr id="202" name="ЛИДЕР ТРЕКА"/>
          <p:cNvSpPr txBox="1"/>
          <p:nvPr/>
        </p:nvSpPr>
        <p:spPr>
          <a:xfrm>
            <a:off x="4251756" y="4322604"/>
            <a:ext cx="1772979" cy="230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400" b="1">
                <a:solidFill>
                  <a:srgbClr val="0BA5C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1050" dirty="0"/>
              <a:t>ЛИДЕР ТРЕКА</a:t>
            </a:r>
          </a:p>
        </p:txBody>
      </p:sp>
      <p:sp>
        <p:nvSpPr>
          <p:cNvPr id="203" name="Александр Подковыров, руководитель предпринимательской программы (МВА) Московской международной высшей школы бизнеса МИРБИС. Ментор технологических стартапов и проектов в области КСД и устойчивого развития территорий. Эксперт федеральных акселерационных программ развития бизнеса."/>
          <p:cNvSpPr txBox="1"/>
          <p:nvPr/>
        </p:nvSpPr>
        <p:spPr>
          <a:xfrm>
            <a:off x="4230969" y="4491629"/>
            <a:ext cx="4645135" cy="117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 algn="just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 sz="1400"/>
            </a:pPr>
            <a:r>
              <a:rPr sz="1200" dirty="0" err="1"/>
              <a:t>Александр</a:t>
            </a:r>
            <a:r>
              <a:rPr sz="1200" dirty="0"/>
              <a:t> </a:t>
            </a:r>
            <a:r>
              <a:rPr sz="1200" dirty="0" err="1"/>
              <a:t>Подковыров</a:t>
            </a:r>
            <a:r>
              <a:rPr lang="ru-RU" sz="1050" dirty="0"/>
              <a:t> -</a:t>
            </a:r>
            <a:r>
              <a:rPr sz="1200" dirty="0"/>
              <a:t> </a:t>
            </a:r>
            <a:r>
              <a:rPr sz="1200" dirty="0" err="1"/>
              <a:t>руководитель</a:t>
            </a:r>
            <a:r>
              <a:rPr sz="1200" dirty="0"/>
              <a:t> </a:t>
            </a:r>
            <a:r>
              <a:rPr sz="1200" dirty="0" err="1"/>
              <a:t>предпринимательской</a:t>
            </a:r>
            <a:r>
              <a:rPr sz="1200" dirty="0"/>
              <a:t> </a:t>
            </a:r>
            <a:r>
              <a:rPr sz="1200" dirty="0" err="1"/>
              <a:t>программы</a:t>
            </a:r>
            <a:r>
              <a:rPr sz="1200" dirty="0"/>
              <a:t> (МВА) </a:t>
            </a:r>
            <a:r>
              <a:rPr sz="1200" dirty="0" err="1"/>
              <a:t>Московской</a:t>
            </a:r>
            <a:r>
              <a:rPr sz="1200" dirty="0"/>
              <a:t> </a:t>
            </a:r>
            <a:r>
              <a:rPr sz="1200" dirty="0" err="1"/>
              <a:t>международной</a:t>
            </a:r>
            <a:r>
              <a:rPr sz="1200" dirty="0"/>
              <a:t> </a:t>
            </a:r>
            <a:r>
              <a:rPr sz="1200" dirty="0" err="1"/>
              <a:t>высшей</a:t>
            </a:r>
            <a:r>
              <a:rPr sz="1200" dirty="0"/>
              <a:t> </a:t>
            </a:r>
            <a:r>
              <a:rPr sz="1200" dirty="0" err="1"/>
              <a:t>школы</a:t>
            </a:r>
            <a:r>
              <a:rPr sz="1200" dirty="0"/>
              <a:t> </a:t>
            </a:r>
            <a:r>
              <a:rPr sz="1200" dirty="0" err="1"/>
              <a:t>бизнеса</a:t>
            </a:r>
            <a:r>
              <a:rPr sz="1200" dirty="0"/>
              <a:t> МИРБИС. </a:t>
            </a:r>
            <a:r>
              <a:rPr sz="1200" dirty="0" err="1"/>
              <a:t>Ментор</a:t>
            </a:r>
            <a:r>
              <a:rPr lang="ru-RU" sz="1050" dirty="0"/>
              <a:t> </a:t>
            </a:r>
            <a:r>
              <a:rPr sz="1200" dirty="0" err="1"/>
              <a:t>технологических</a:t>
            </a:r>
            <a:r>
              <a:rPr sz="1200" dirty="0"/>
              <a:t> </a:t>
            </a:r>
            <a:r>
              <a:rPr sz="1200" dirty="0" err="1"/>
              <a:t>стартапов</a:t>
            </a:r>
            <a:r>
              <a:rPr sz="1200" dirty="0"/>
              <a:t> и </a:t>
            </a:r>
            <a:r>
              <a:rPr sz="1200" dirty="0" err="1"/>
              <a:t>проектов</a:t>
            </a:r>
            <a:r>
              <a:rPr sz="1200" dirty="0"/>
              <a:t> в </a:t>
            </a:r>
            <a:r>
              <a:rPr sz="1200" dirty="0" err="1"/>
              <a:t>области</a:t>
            </a:r>
            <a:r>
              <a:rPr sz="1200" dirty="0"/>
              <a:t> КСД и </a:t>
            </a:r>
            <a:r>
              <a:rPr sz="1200" dirty="0" err="1"/>
              <a:t>устойчивого</a:t>
            </a:r>
            <a:r>
              <a:rPr sz="1200" dirty="0"/>
              <a:t> </a:t>
            </a:r>
            <a:r>
              <a:rPr sz="1200" dirty="0" err="1"/>
              <a:t>развития</a:t>
            </a:r>
            <a:r>
              <a:rPr sz="1200" dirty="0"/>
              <a:t> </a:t>
            </a:r>
            <a:r>
              <a:rPr sz="1200" dirty="0" err="1"/>
              <a:t>территорий</a:t>
            </a:r>
            <a:r>
              <a:rPr sz="1200" dirty="0"/>
              <a:t>. </a:t>
            </a:r>
            <a:r>
              <a:rPr sz="1200" dirty="0" err="1"/>
              <a:t>Эксперт</a:t>
            </a:r>
            <a:r>
              <a:rPr sz="1200" dirty="0"/>
              <a:t> </a:t>
            </a:r>
            <a:r>
              <a:rPr sz="1200" dirty="0" err="1"/>
              <a:t>федеральных</a:t>
            </a:r>
            <a:r>
              <a:rPr sz="1200" dirty="0"/>
              <a:t> </a:t>
            </a:r>
            <a:r>
              <a:rPr sz="1200" dirty="0" err="1"/>
              <a:t>акселерационных</a:t>
            </a:r>
            <a:r>
              <a:rPr sz="1200" dirty="0"/>
              <a:t> </a:t>
            </a:r>
            <a:r>
              <a:rPr sz="1200" dirty="0" err="1"/>
              <a:t>программ</a:t>
            </a:r>
            <a:r>
              <a:rPr sz="1200" dirty="0"/>
              <a:t> </a:t>
            </a:r>
            <a:r>
              <a:rPr sz="1200" dirty="0" err="1"/>
              <a:t>развития</a:t>
            </a:r>
            <a:r>
              <a:rPr sz="1200" dirty="0"/>
              <a:t> </a:t>
            </a:r>
            <a:r>
              <a:rPr sz="1200" dirty="0" err="1"/>
              <a:t>бизнеса</a:t>
            </a:r>
            <a:r>
              <a:rPr sz="1200" dirty="0"/>
              <a:t>.</a:t>
            </a:r>
          </a:p>
        </p:txBody>
      </p:sp>
      <p:sp>
        <p:nvSpPr>
          <p:cNvPr id="204" name="ДЛЯ КОГО"/>
          <p:cNvSpPr txBox="1"/>
          <p:nvPr/>
        </p:nvSpPr>
        <p:spPr>
          <a:xfrm>
            <a:off x="3228613" y="3158889"/>
            <a:ext cx="1772979" cy="230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1400" b="1">
                <a:solidFill>
                  <a:srgbClr val="0BA5C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1050"/>
              <a:t>ДЛЯ КОГО</a:t>
            </a:r>
          </a:p>
        </p:txBody>
      </p:sp>
      <p:sp>
        <p:nvSpPr>
          <p:cNvPr id="205" name="Новые знания и практика в области акселерации проектов"/>
          <p:cNvSpPr txBox="1"/>
          <p:nvPr/>
        </p:nvSpPr>
        <p:spPr>
          <a:xfrm>
            <a:off x="4230969" y="3958429"/>
            <a:ext cx="4645135" cy="253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 sz="1800"/>
            </a:pPr>
            <a:r>
              <a:rPr sz="1200" dirty="0" err="1"/>
              <a:t>Новые</a:t>
            </a:r>
            <a:r>
              <a:rPr sz="1200" dirty="0"/>
              <a:t> </a:t>
            </a:r>
            <a:r>
              <a:rPr sz="1200" dirty="0" err="1"/>
              <a:t>знания</a:t>
            </a:r>
            <a:r>
              <a:rPr sz="1200" dirty="0"/>
              <a:t> и </a:t>
            </a:r>
            <a:r>
              <a:rPr sz="1200" dirty="0" err="1"/>
              <a:t>практика</a:t>
            </a:r>
            <a:r>
              <a:rPr sz="1200" dirty="0"/>
              <a:t> в </a:t>
            </a:r>
            <a:r>
              <a:rPr sz="1200" dirty="0" err="1"/>
              <a:t>области</a:t>
            </a:r>
            <a:r>
              <a:rPr sz="1200" dirty="0"/>
              <a:t> </a:t>
            </a:r>
            <a:r>
              <a:rPr sz="1200" dirty="0" err="1"/>
              <a:t>акселерации</a:t>
            </a:r>
            <a:r>
              <a:rPr sz="1200" dirty="0"/>
              <a:t> </a:t>
            </a:r>
            <a:r>
              <a:rPr sz="1200" dirty="0" err="1"/>
              <a:t>проектов</a:t>
            </a:r>
            <a:endParaRPr sz="1200" dirty="0"/>
          </a:p>
        </p:txBody>
      </p:sp>
      <p:sp>
        <p:nvSpPr>
          <p:cNvPr id="206" name="КАКОЙ РЕЗУЛЬТАТ"/>
          <p:cNvSpPr txBox="1"/>
          <p:nvPr/>
        </p:nvSpPr>
        <p:spPr>
          <a:xfrm>
            <a:off x="3815138" y="3762228"/>
            <a:ext cx="1772979" cy="230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1400" b="1">
                <a:solidFill>
                  <a:srgbClr val="0BA5C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1050" dirty="0"/>
              <a:t>КАКОЙ РЕЗУЛЬТАТ</a:t>
            </a:r>
          </a:p>
        </p:txBody>
      </p:sp>
      <p:pic>
        <p:nvPicPr>
          <p:cNvPr id="207" name="image20.jpeg" descr="image2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7" y="5993462"/>
            <a:ext cx="9144000" cy="29656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Прямоугольник"/>
          <p:cNvSpPr/>
          <p:nvPr/>
        </p:nvSpPr>
        <p:spPr>
          <a:xfrm rot="16200000" flipH="1">
            <a:off x="2846102" y="4360515"/>
            <a:ext cx="2538001" cy="13501"/>
          </a:xfrm>
          <a:prstGeom prst="rect">
            <a:avLst/>
          </a:prstGeom>
          <a:solidFill>
            <a:srgbClr val="0BA5CD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209" name="Командный квиз-хакатон «Бизнес в контексте Целей устойчивого развития»…"/>
          <p:cNvSpPr txBox="1"/>
          <p:nvPr/>
        </p:nvSpPr>
        <p:spPr>
          <a:xfrm>
            <a:off x="223934" y="3280063"/>
            <a:ext cx="3629910" cy="2077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marL="85725" indent="-85725">
              <a:spcBef>
                <a:spcPts val="900"/>
              </a:spcBef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Командный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квиз-хакатон</a:t>
            </a:r>
            <a:r>
              <a:rPr sz="1200" dirty="0">
                <a:solidFill>
                  <a:srgbClr val="595959"/>
                </a:solidFill>
              </a:rPr>
              <a:t> «</a:t>
            </a:r>
            <a:r>
              <a:rPr sz="1200" dirty="0" err="1">
                <a:solidFill>
                  <a:srgbClr val="595959"/>
                </a:solidFill>
              </a:rPr>
              <a:t>Бизнес</a:t>
            </a:r>
            <a:r>
              <a:rPr sz="1200" dirty="0">
                <a:solidFill>
                  <a:srgbClr val="595959"/>
                </a:solidFill>
              </a:rPr>
              <a:t> в </a:t>
            </a:r>
            <a:r>
              <a:rPr sz="1200" dirty="0" err="1">
                <a:solidFill>
                  <a:srgbClr val="595959"/>
                </a:solidFill>
              </a:rPr>
              <a:t>контексте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Целей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устойчивого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развития</a:t>
            </a:r>
            <a:r>
              <a:rPr sz="1200" dirty="0">
                <a:solidFill>
                  <a:srgbClr val="595959"/>
                </a:solidFill>
              </a:rPr>
              <a:t>»</a:t>
            </a:r>
          </a:p>
          <a:p>
            <a:pPr marL="85725" indent="-85725">
              <a:spcBef>
                <a:spcPts val="900"/>
              </a:spcBef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Практикум</a:t>
            </a:r>
            <a:r>
              <a:rPr sz="1200" dirty="0">
                <a:solidFill>
                  <a:srgbClr val="595959"/>
                </a:solidFill>
              </a:rPr>
              <a:t> «</a:t>
            </a:r>
            <a:r>
              <a:rPr sz="1200" dirty="0" err="1">
                <a:solidFill>
                  <a:srgbClr val="595959"/>
                </a:solidFill>
              </a:rPr>
              <a:t>Акселерация</a:t>
            </a:r>
            <a:r>
              <a:rPr sz="1200" dirty="0">
                <a:solidFill>
                  <a:srgbClr val="595959"/>
                </a:solidFill>
              </a:rPr>
              <a:t> и </a:t>
            </a:r>
            <a:r>
              <a:rPr sz="1200" dirty="0" err="1">
                <a:solidFill>
                  <a:srgbClr val="595959"/>
                </a:solidFill>
              </a:rPr>
              <a:t>упаковка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корпоративных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социальных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проектов</a:t>
            </a:r>
            <a:r>
              <a:rPr sz="1200" dirty="0">
                <a:solidFill>
                  <a:srgbClr val="595959"/>
                </a:solidFill>
              </a:rPr>
              <a:t> в </a:t>
            </a:r>
            <a:r>
              <a:rPr sz="1200" dirty="0" err="1">
                <a:solidFill>
                  <a:srgbClr val="595959"/>
                </a:solidFill>
              </a:rPr>
              <a:t>модели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устойчивого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развития</a:t>
            </a:r>
            <a:r>
              <a:rPr sz="1200" dirty="0">
                <a:solidFill>
                  <a:srgbClr val="595959"/>
                </a:solidFill>
              </a:rPr>
              <a:t>»</a:t>
            </a:r>
            <a:endParaRPr lang="ru-RU" sz="1200" dirty="0">
              <a:solidFill>
                <a:srgbClr val="595959"/>
              </a:solidFill>
            </a:endParaRPr>
          </a:p>
          <a:p>
            <a:pPr marL="85725" indent="-85725">
              <a:spcBef>
                <a:spcPts val="900"/>
              </a:spcBef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200" dirty="0">
                <a:solidFill>
                  <a:srgbClr val="595959"/>
                </a:solidFill>
              </a:rPr>
              <a:t>Круглый стол «Лучшие практики компаний в области устойчивого развития»</a:t>
            </a:r>
          </a:p>
          <a:p>
            <a:pPr marL="85725" indent="-85725">
              <a:spcBef>
                <a:spcPts val="900"/>
              </a:spcBef>
              <a:buSzPct val="100000"/>
              <a:buFont typeface="Arial"/>
              <a:buChar char="•"/>
              <a:defRPr sz="32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ru-RU" sz="1200" dirty="0">
                <a:solidFill>
                  <a:srgbClr val="595959"/>
                </a:solidFill>
              </a:rPr>
              <a:t>Круглый стол «Переход к цифровой экономике: вектор устойчивого развития»</a:t>
            </a:r>
            <a:endParaRPr sz="1200" dirty="0">
              <a:solidFill>
                <a:srgbClr val="595959"/>
              </a:solidFill>
            </a:endParaRPr>
          </a:p>
        </p:txBody>
      </p:sp>
      <p:sp>
        <p:nvSpPr>
          <p:cNvPr id="210" name="Эксперты представители бизнес- и образовательных сообществ"/>
          <p:cNvSpPr txBox="1"/>
          <p:nvPr/>
        </p:nvSpPr>
        <p:spPr>
          <a:xfrm>
            <a:off x="4246773" y="3354457"/>
            <a:ext cx="4719698" cy="253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1200" dirty="0" err="1"/>
              <a:t>Эксперты</a:t>
            </a:r>
            <a:r>
              <a:rPr sz="1200" dirty="0"/>
              <a:t> </a:t>
            </a:r>
            <a:r>
              <a:rPr sz="1200" dirty="0" err="1"/>
              <a:t>представители</a:t>
            </a:r>
            <a:r>
              <a:rPr sz="1200" dirty="0"/>
              <a:t> </a:t>
            </a:r>
            <a:r>
              <a:rPr sz="1200" dirty="0" err="1"/>
              <a:t>бизнес</a:t>
            </a:r>
            <a:r>
              <a:rPr sz="1200" dirty="0"/>
              <a:t>- и </a:t>
            </a:r>
            <a:r>
              <a:rPr sz="1200" dirty="0" err="1"/>
              <a:t>образовательных</a:t>
            </a:r>
            <a:r>
              <a:rPr sz="1200" dirty="0"/>
              <a:t> </a:t>
            </a:r>
            <a:r>
              <a:rPr sz="1200" dirty="0" err="1"/>
              <a:t>сообществ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0737483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5.jpeg" descr="image5.jpeg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0" y="832811"/>
            <a:ext cx="9144000" cy="5139428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ТРЕК «ИНСТРУМЕНТЫ И ТЕХНОЛОГИИ»"/>
          <p:cNvSpPr txBox="1"/>
          <p:nvPr/>
        </p:nvSpPr>
        <p:spPr>
          <a:xfrm>
            <a:off x="122372" y="1304756"/>
            <a:ext cx="6850449" cy="461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 marL="188912" indent="-188912">
              <a:buClr>
                <a:srgbClr val="FFFFFF"/>
              </a:buClr>
              <a:buSzPct val="100000"/>
              <a:buFont typeface="Helvetica Neue"/>
              <a:buChar char="-"/>
              <a:defRPr sz="34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r>
              <a:rPr sz="2550"/>
              <a:t>ТРЕК «ИНСТРУМЕНТЫ И ТЕХНОЛОГИИ»</a:t>
            </a:r>
          </a:p>
        </p:txBody>
      </p:sp>
      <p:sp>
        <p:nvSpPr>
          <p:cNvPr id="214" name="Набор актуальных инструментов и технологий, способствующих эффективному формированию среды устойчивого развития как в бизнесе, так и в обществе."/>
          <p:cNvSpPr txBox="1"/>
          <p:nvPr/>
        </p:nvSpPr>
        <p:spPr>
          <a:xfrm>
            <a:off x="322592" y="1924961"/>
            <a:ext cx="8446893" cy="692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just">
              <a:defRPr>
                <a:solidFill>
                  <a:srgbClr val="0BA5C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350" dirty="0" err="1"/>
              <a:t>Набор</a:t>
            </a:r>
            <a:r>
              <a:rPr sz="1350" dirty="0"/>
              <a:t> </a:t>
            </a:r>
            <a:r>
              <a:rPr sz="1350" dirty="0" err="1"/>
              <a:t>актуальных</a:t>
            </a:r>
            <a:r>
              <a:rPr sz="1350" dirty="0"/>
              <a:t> </a:t>
            </a:r>
            <a:r>
              <a:rPr sz="1350" dirty="0" err="1"/>
              <a:t>инструментов</a:t>
            </a:r>
            <a:r>
              <a:rPr sz="1350" dirty="0"/>
              <a:t> и </a:t>
            </a:r>
            <a:r>
              <a:rPr sz="1350" dirty="0" err="1"/>
              <a:t>технологий</a:t>
            </a:r>
            <a:r>
              <a:rPr sz="1350" dirty="0"/>
              <a:t>, </a:t>
            </a:r>
            <a:r>
              <a:rPr sz="1350" dirty="0" err="1"/>
              <a:t>способствующих</a:t>
            </a:r>
            <a:r>
              <a:rPr sz="1350" dirty="0"/>
              <a:t> </a:t>
            </a:r>
            <a:r>
              <a:rPr sz="1350" dirty="0" err="1"/>
              <a:t>эффективному</a:t>
            </a:r>
            <a:endParaRPr lang="ru-RU" sz="1350" dirty="0"/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ru-RU" sz="1350" dirty="0"/>
              <a:t>Ф</a:t>
            </a:r>
            <a:r>
              <a:rPr sz="1350" dirty="0" err="1"/>
              <a:t>ормированию</a:t>
            </a:r>
            <a:r>
              <a:rPr lang="ru-RU" sz="1350" dirty="0"/>
              <a:t> </a:t>
            </a:r>
            <a:r>
              <a:rPr sz="1350" dirty="0" err="1"/>
              <a:t>среды</a:t>
            </a:r>
            <a:r>
              <a:rPr sz="1350" dirty="0"/>
              <a:t> </a:t>
            </a:r>
            <a:r>
              <a:rPr sz="1350" dirty="0" err="1"/>
              <a:t>устойчивого</a:t>
            </a:r>
            <a:r>
              <a:rPr sz="1350" dirty="0"/>
              <a:t> </a:t>
            </a:r>
            <a:r>
              <a:rPr sz="1350" dirty="0" err="1"/>
              <a:t>развития</a:t>
            </a:r>
            <a:r>
              <a:rPr sz="1350" dirty="0"/>
              <a:t> </a:t>
            </a:r>
            <a:r>
              <a:rPr sz="1350" dirty="0" err="1"/>
              <a:t>как</a:t>
            </a:r>
            <a:r>
              <a:rPr sz="1350" dirty="0"/>
              <a:t> в </a:t>
            </a:r>
            <a:r>
              <a:rPr sz="1350" dirty="0" err="1"/>
              <a:t>бизнесе</a:t>
            </a:r>
            <a:r>
              <a:rPr sz="1350" dirty="0"/>
              <a:t>, </a:t>
            </a:r>
            <a:r>
              <a:rPr sz="1350" dirty="0" err="1"/>
              <a:t>так</a:t>
            </a:r>
            <a:r>
              <a:rPr sz="1350" dirty="0"/>
              <a:t> и в </a:t>
            </a:r>
            <a:r>
              <a:rPr sz="1350" dirty="0" err="1"/>
              <a:t>обществе</a:t>
            </a:r>
            <a:endParaRPr sz="1350" dirty="0"/>
          </a:p>
        </p:txBody>
      </p:sp>
      <p:sp>
        <p:nvSpPr>
          <p:cNvPr id="215" name="ЛИДЕРЫ ТРЕКА"/>
          <p:cNvSpPr txBox="1"/>
          <p:nvPr/>
        </p:nvSpPr>
        <p:spPr>
          <a:xfrm>
            <a:off x="4237164" y="4563274"/>
            <a:ext cx="1772979" cy="230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400" b="1">
                <a:solidFill>
                  <a:srgbClr val="0BA5C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1050"/>
              <a:t>ЛИДЕРЫ ТРЕКА</a:t>
            </a:r>
          </a:p>
        </p:txBody>
      </p:sp>
      <p:sp>
        <p:nvSpPr>
          <p:cNvPr id="216" name="ДЛЯ КОГО"/>
          <p:cNvSpPr txBox="1"/>
          <p:nvPr/>
        </p:nvSpPr>
        <p:spPr>
          <a:xfrm>
            <a:off x="3228613" y="2964974"/>
            <a:ext cx="1772979" cy="230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1400" b="1">
                <a:solidFill>
                  <a:srgbClr val="0BA5C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1050" dirty="0"/>
              <a:t>ДЛЯ КОГО</a:t>
            </a:r>
          </a:p>
        </p:txBody>
      </p:sp>
      <p:sp>
        <p:nvSpPr>
          <p:cNvPr id="217" name="Понимание новых инструментов, технологий и механизмов их целевого применения, обмен актуальными кейсами"/>
          <p:cNvSpPr txBox="1"/>
          <p:nvPr/>
        </p:nvSpPr>
        <p:spPr>
          <a:xfrm>
            <a:off x="4230970" y="3784597"/>
            <a:ext cx="4538516" cy="62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50000"/>
              </a:lnSpc>
              <a:defRPr sz="1800"/>
            </a:pPr>
            <a:r>
              <a:rPr sz="1200" dirty="0" err="1"/>
              <a:t>Понимание</a:t>
            </a:r>
            <a:r>
              <a:rPr sz="1200" dirty="0"/>
              <a:t> </a:t>
            </a:r>
            <a:r>
              <a:rPr sz="1200" dirty="0" err="1"/>
              <a:t>новых</a:t>
            </a:r>
            <a:r>
              <a:rPr sz="1200" dirty="0"/>
              <a:t> </a:t>
            </a:r>
            <a:r>
              <a:rPr sz="1200" dirty="0" err="1"/>
              <a:t>инструментов</a:t>
            </a:r>
            <a:r>
              <a:rPr sz="1200" dirty="0"/>
              <a:t>, </a:t>
            </a:r>
            <a:r>
              <a:rPr sz="1200" dirty="0" err="1"/>
              <a:t>технологий</a:t>
            </a:r>
            <a:r>
              <a:rPr sz="1200" dirty="0"/>
              <a:t> и </a:t>
            </a:r>
            <a:r>
              <a:rPr sz="1200" dirty="0" err="1"/>
              <a:t>механизмов</a:t>
            </a:r>
            <a:r>
              <a:rPr sz="1200" dirty="0"/>
              <a:t> </a:t>
            </a:r>
            <a:r>
              <a:rPr sz="1200" dirty="0" err="1"/>
              <a:t>их</a:t>
            </a:r>
            <a:r>
              <a:rPr sz="1200" dirty="0"/>
              <a:t> </a:t>
            </a:r>
            <a:r>
              <a:rPr sz="1200" dirty="0" err="1"/>
              <a:t>целевого</a:t>
            </a:r>
            <a:r>
              <a:rPr sz="1200" dirty="0"/>
              <a:t> </a:t>
            </a:r>
            <a:r>
              <a:rPr sz="1200" dirty="0" err="1"/>
              <a:t>применения</a:t>
            </a:r>
            <a:r>
              <a:rPr sz="1200" dirty="0"/>
              <a:t>, </a:t>
            </a:r>
            <a:r>
              <a:rPr sz="1200" dirty="0" err="1"/>
              <a:t>обмен</a:t>
            </a:r>
            <a:r>
              <a:rPr sz="1200" dirty="0"/>
              <a:t> </a:t>
            </a:r>
            <a:r>
              <a:rPr sz="1200" dirty="0" err="1"/>
              <a:t>актуальными</a:t>
            </a:r>
            <a:r>
              <a:rPr sz="1200" dirty="0"/>
              <a:t> </a:t>
            </a:r>
            <a:r>
              <a:rPr sz="1200" dirty="0" err="1"/>
              <a:t>кейсами</a:t>
            </a:r>
            <a:endParaRPr sz="1200" dirty="0"/>
          </a:p>
        </p:txBody>
      </p:sp>
      <p:sp>
        <p:nvSpPr>
          <p:cNvPr id="218" name="КАКОЙ РЕЗУЛЬТАТ"/>
          <p:cNvSpPr txBox="1"/>
          <p:nvPr/>
        </p:nvSpPr>
        <p:spPr>
          <a:xfrm>
            <a:off x="3800546" y="3556894"/>
            <a:ext cx="1772979" cy="230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1400" b="1">
                <a:solidFill>
                  <a:srgbClr val="0BA5C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1050" dirty="0"/>
              <a:t>КАКОЙ РЕЗУЛЬТАТ</a:t>
            </a:r>
          </a:p>
        </p:txBody>
      </p:sp>
      <p:sp>
        <p:nvSpPr>
          <p:cNvPr id="219" name="Представители бизнес-сообщества, НКО, профсообщества"/>
          <p:cNvSpPr txBox="1"/>
          <p:nvPr/>
        </p:nvSpPr>
        <p:spPr>
          <a:xfrm>
            <a:off x="4230969" y="3171063"/>
            <a:ext cx="4645135" cy="253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 sz="1800"/>
            </a:pPr>
            <a:r>
              <a:rPr sz="1200" dirty="0" err="1"/>
              <a:t>Представители</a:t>
            </a:r>
            <a:r>
              <a:rPr sz="1200" dirty="0"/>
              <a:t> </a:t>
            </a:r>
            <a:r>
              <a:rPr sz="1200" dirty="0" err="1"/>
              <a:t>бизнес-сообщества</a:t>
            </a:r>
            <a:r>
              <a:rPr sz="1200" dirty="0"/>
              <a:t>, НКО, </a:t>
            </a:r>
            <a:r>
              <a:rPr sz="1200" dirty="0" err="1"/>
              <a:t>профсообщества</a:t>
            </a:r>
            <a:endParaRPr sz="1200" dirty="0"/>
          </a:p>
        </p:txBody>
      </p:sp>
      <p:pic>
        <p:nvPicPr>
          <p:cNvPr id="220" name="image20.jpeg" descr="image2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938544"/>
            <a:ext cx="9144000" cy="296564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Прямоугольник"/>
          <p:cNvSpPr/>
          <p:nvPr/>
        </p:nvSpPr>
        <p:spPr>
          <a:xfrm rot="16200000" flipH="1">
            <a:off x="2846102" y="4260868"/>
            <a:ext cx="2538001" cy="13501"/>
          </a:xfrm>
          <a:prstGeom prst="rect">
            <a:avLst/>
          </a:prstGeom>
          <a:solidFill>
            <a:srgbClr val="0BA5CD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222" name="Мастер-класс «Фандрайзинг: новые подходы для новой экономики»…"/>
          <p:cNvSpPr txBox="1"/>
          <p:nvPr/>
        </p:nvSpPr>
        <p:spPr>
          <a:xfrm>
            <a:off x="322592" y="2870496"/>
            <a:ext cx="3463167" cy="269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marL="97971" indent="-97971">
              <a:spcBef>
                <a:spcPts val="750"/>
              </a:spcBef>
              <a:buSzPct val="100000"/>
              <a:buFont typeface="Arial"/>
              <a:buChar char="•"/>
              <a:defRPr sz="28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Мастер-класс</a:t>
            </a:r>
            <a:r>
              <a:rPr sz="1200" dirty="0">
                <a:solidFill>
                  <a:srgbClr val="595959"/>
                </a:solidFill>
              </a:rPr>
              <a:t> «</a:t>
            </a:r>
            <a:r>
              <a:rPr sz="1200" dirty="0" err="1">
                <a:solidFill>
                  <a:srgbClr val="595959"/>
                </a:solidFill>
              </a:rPr>
              <a:t>Фандрайзинг</a:t>
            </a:r>
            <a:r>
              <a:rPr sz="1200" dirty="0">
                <a:solidFill>
                  <a:srgbClr val="595959"/>
                </a:solidFill>
              </a:rPr>
              <a:t>: </a:t>
            </a:r>
            <a:r>
              <a:rPr sz="1200" dirty="0" err="1">
                <a:solidFill>
                  <a:srgbClr val="595959"/>
                </a:solidFill>
              </a:rPr>
              <a:t>новые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подходы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для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новой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экономики</a:t>
            </a:r>
            <a:r>
              <a:rPr sz="1200" dirty="0">
                <a:solidFill>
                  <a:srgbClr val="595959"/>
                </a:solidFill>
              </a:rPr>
              <a:t>»</a:t>
            </a:r>
          </a:p>
          <a:p>
            <a:pPr marL="97971" indent="-97971">
              <a:spcBef>
                <a:spcPts val="750"/>
              </a:spcBef>
              <a:buSzPct val="100000"/>
              <a:buFont typeface="Arial"/>
              <a:buChar char="•"/>
              <a:defRPr sz="28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Инструменты</a:t>
            </a:r>
            <a:r>
              <a:rPr sz="1200" dirty="0">
                <a:solidFill>
                  <a:srgbClr val="595959"/>
                </a:solidFill>
              </a:rPr>
              <a:t> и </a:t>
            </a:r>
            <a:r>
              <a:rPr sz="1200" dirty="0" err="1">
                <a:solidFill>
                  <a:srgbClr val="595959"/>
                </a:solidFill>
              </a:rPr>
              <a:t>технологии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устойчивого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развития</a:t>
            </a:r>
            <a:r>
              <a:rPr sz="1200" dirty="0">
                <a:solidFill>
                  <a:srgbClr val="595959"/>
                </a:solidFill>
              </a:rPr>
              <a:t>. </a:t>
            </a:r>
            <a:r>
              <a:rPr sz="1200" dirty="0" err="1">
                <a:solidFill>
                  <a:srgbClr val="595959"/>
                </a:solidFill>
              </a:rPr>
              <a:t>Интегративное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мышление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лидера</a:t>
            </a:r>
            <a:r>
              <a:rPr sz="1200" dirty="0">
                <a:solidFill>
                  <a:srgbClr val="595959"/>
                </a:solidFill>
              </a:rPr>
              <a:t>.</a:t>
            </a:r>
          </a:p>
          <a:p>
            <a:pPr marL="97971" indent="-97971">
              <a:spcBef>
                <a:spcPts val="750"/>
              </a:spcBef>
              <a:buSzPct val="100000"/>
              <a:buFont typeface="Arial"/>
              <a:buChar char="•"/>
              <a:defRPr sz="28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Мастер-класс</a:t>
            </a:r>
            <a:r>
              <a:rPr sz="1200" dirty="0">
                <a:solidFill>
                  <a:srgbClr val="595959"/>
                </a:solidFill>
              </a:rPr>
              <a:t> «Community management: </a:t>
            </a:r>
            <a:r>
              <a:rPr sz="1200" dirty="0" err="1">
                <a:solidFill>
                  <a:srgbClr val="595959"/>
                </a:solidFill>
              </a:rPr>
              <a:t>развитие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сообществ</a:t>
            </a:r>
            <a:r>
              <a:rPr sz="1200" dirty="0">
                <a:solidFill>
                  <a:srgbClr val="595959"/>
                </a:solidFill>
              </a:rPr>
              <a:t> в </a:t>
            </a:r>
            <a:r>
              <a:rPr sz="1200" dirty="0" err="1">
                <a:solidFill>
                  <a:srgbClr val="595959"/>
                </a:solidFill>
              </a:rPr>
              <a:t>проектах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корпоративного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волонтерства</a:t>
            </a:r>
            <a:r>
              <a:rPr sz="1200" dirty="0">
                <a:solidFill>
                  <a:srgbClr val="595959"/>
                </a:solidFill>
              </a:rPr>
              <a:t>»</a:t>
            </a:r>
          </a:p>
          <a:p>
            <a:pPr marL="97971" indent="-97971">
              <a:spcBef>
                <a:spcPts val="750"/>
              </a:spcBef>
              <a:buSzPct val="100000"/>
              <a:buFont typeface="Arial"/>
              <a:buChar char="•"/>
              <a:defRPr sz="28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Развитие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профессиональных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сообществ</a:t>
            </a:r>
            <a:r>
              <a:rPr sz="1200" dirty="0">
                <a:solidFill>
                  <a:srgbClr val="595959"/>
                </a:solidFill>
              </a:rPr>
              <a:t> в </a:t>
            </a:r>
            <a:r>
              <a:rPr sz="1200" dirty="0" err="1">
                <a:solidFill>
                  <a:srgbClr val="595959"/>
                </a:solidFill>
              </a:rPr>
              <a:t>интересах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устойчивого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развития</a:t>
            </a:r>
            <a:endParaRPr sz="1200" dirty="0">
              <a:solidFill>
                <a:srgbClr val="595959"/>
              </a:solidFill>
            </a:endParaRPr>
          </a:p>
          <a:p>
            <a:pPr marL="97971" indent="-97971">
              <a:spcBef>
                <a:spcPts val="750"/>
              </a:spcBef>
              <a:buSzPct val="100000"/>
              <a:buFont typeface="Arial"/>
              <a:buChar char="•"/>
              <a:defRPr sz="2800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200" dirty="0" err="1">
                <a:solidFill>
                  <a:srgbClr val="595959"/>
                </a:solidFill>
              </a:rPr>
              <a:t>Эмоциональный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интеллект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для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лидеров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изменений</a:t>
            </a:r>
            <a:r>
              <a:rPr sz="1200" dirty="0">
                <a:solidFill>
                  <a:srgbClr val="595959"/>
                </a:solidFill>
              </a:rPr>
              <a:t> и </a:t>
            </a:r>
            <a:r>
              <a:rPr sz="1200" dirty="0" err="1">
                <a:solidFill>
                  <a:srgbClr val="595959"/>
                </a:solidFill>
              </a:rPr>
              <a:t>формирования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устойчивой</a:t>
            </a:r>
            <a:r>
              <a:rPr sz="1200" dirty="0">
                <a:solidFill>
                  <a:srgbClr val="595959"/>
                </a:solidFill>
              </a:rPr>
              <a:t> </a:t>
            </a:r>
            <a:r>
              <a:rPr sz="1200" dirty="0" err="1">
                <a:solidFill>
                  <a:srgbClr val="595959"/>
                </a:solidFill>
              </a:rPr>
              <a:t>среды</a:t>
            </a:r>
            <a:r>
              <a:rPr sz="1200" dirty="0">
                <a:solidFill>
                  <a:srgbClr val="595959"/>
                </a:solidFill>
              </a:rPr>
              <a:t> в </a:t>
            </a:r>
            <a:r>
              <a:rPr sz="1200" dirty="0" err="1">
                <a:solidFill>
                  <a:srgbClr val="595959"/>
                </a:solidFill>
              </a:rPr>
              <a:t>компании</a:t>
            </a:r>
            <a:endParaRPr sz="1200" dirty="0">
              <a:solidFill>
                <a:srgbClr val="595959"/>
              </a:solidFill>
            </a:endParaRPr>
          </a:p>
        </p:txBody>
      </p:sp>
      <p:sp>
        <p:nvSpPr>
          <p:cNvPr id="223" name="Наталья Морозова, президент Фонда социального лидерства"/>
          <p:cNvSpPr txBox="1"/>
          <p:nvPr/>
        </p:nvSpPr>
        <p:spPr>
          <a:xfrm>
            <a:off x="4237165" y="4786623"/>
            <a:ext cx="2485463" cy="43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 sz="1400"/>
            </a:pPr>
            <a:r>
              <a:rPr sz="1200" dirty="0" err="1"/>
              <a:t>Наталья</a:t>
            </a:r>
            <a:r>
              <a:rPr sz="1200" dirty="0"/>
              <a:t> </a:t>
            </a:r>
            <a:r>
              <a:rPr sz="1200" dirty="0" err="1"/>
              <a:t>Морозова</a:t>
            </a:r>
            <a:r>
              <a:rPr lang="ru-RU" sz="1050" dirty="0"/>
              <a:t> -</a:t>
            </a:r>
            <a:r>
              <a:rPr sz="1200" dirty="0"/>
              <a:t> </a:t>
            </a:r>
            <a:r>
              <a:rPr lang="ru-RU" sz="1050" dirty="0" err="1"/>
              <a:t>П</a:t>
            </a:r>
            <a:r>
              <a:rPr sz="1200" dirty="0" err="1"/>
              <a:t>резидент</a:t>
            </a:r>
            <a:r>
              <a:rPr sz="1200" dirty="0"/>
              <a:t> </a:t>
            </a:r>
            <a:r>
              <a:rPr sz="1200" dirty="0" err="1"/>
              <a:t>Фонда</a:t>
            </a:r>
            <a:r>
              <a:rPr sz="1200" dirty="0"/>
              <a:t> </a:t>
            </a:r>
            <a:r>
              <a:rPr sz="1200" dirty="0" err="1"/>
              <a:t>социального</a:t>
            </a:r>
            <a:r>
              <a:rPr sz="1200" dirty="0"/>
              <a:t> </a:t>
            </a:r>
            <a:r>
              <a:rPr sz="1200" dirty="0" err="1"/>
              <a:t>лидерства</a:t>
            </a:r>
            <a:endParaRPr sz="1200" dirty="0"/>
          </a:p>
        </p:txBody>
      </p:sp>
      <p:sp>
        <p:nvSpPr>
          <p:cNvPr id="224" name="Алина Баринова, лидер Сообщества ПРОФКОМ"/>
          <p:cNvSpPr txBox="1"/>
          <p:nvPr/>
        </p:nvSpPr>
        <p:spPr>
          <a:xfrm>
            <a:off x="6627780" y="4786623"/>
            <a:ext cx="2485463" cy="43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 sz="1400"/>
            </a:pPr>
            <a:r>
              <a:rPr sz="1200" dirty="0" err="1"/>
              <a:t>Алина</a:t>
            </a:r>
            <a:r>
              <a:rPr sz="1200" dirty="0"/>
              <a:t> </a:t>
            </a:r>
            <a:r>
              <a:rPr sz="1200" dirty="0" err="1"/>
              <a:t>Баринова</a:t>
            </a:r>
            <a:r>
              <a:rPr lang="ru-RU" sz="1200" dirty="0"/>
              <a:t> – Председатель </a:t>
            </a:r>
            <a:r>
              <a:rPr lang="en-US" sz="1200" dirty="0" err="1"/>
              <a:t>Profcom</a:t>
            </a:r>
            <a:r>
              <a:rPr lang="en-US" sz="1200" dirty="0"/>
              <a:t>, </a:t>
            </a:r>
            <a:r>
              <a:rPr lang="ru-RU" sz="1200" dirty="0" err="1"/>
              <a:t>сооснователь</a:t>
            </a:r>
            <a:r>
              <a:rPr lang="ru-RU" sz="1200" dirty="0"/>
              <a:t> </a:t>
            </a:r>
            <a:r>
              <a:rPr lang="en-US" sz="1200" dirty="0" err="1"/>
              <a:t>WLForum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07954679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3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0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418</TotalTime>
  <Words>1805</Words>
  <Application>Microsoft Office PowerPoint</Application>
  <PresentationFormat>Экран (4:3)</PresentationFormat>
  <Paragraphs>329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23</vt:i4>
      </vt:variant>
    </vt:vector>
  </HeadingPairs>
  <TitlesOfParts>
    <vt:vector size="45" baseType="lpstr">
      <vt:lpstr>Arial</vt:lpstr>
      <vt:lpstr>Calibri</vt:lpstr>
      <vt:lpstr>Calibri Light</vt:lpstr>
      <vt:lpstr>Helvetica Neue</vt:lpstr>
      <vt:lpstr>Helvetica Neue Light</vt:lpstr>
      <vt:lpstr>Helvetica Neue UltraLight</vt:lpstr>
      <vt:lpstr>Tw Cen MT</vt:lpstr>
      <vt:lpstr>Tw Cen MT Condensed</vt:lpstr>
      <vt:lpstr>Wingdings</vt:lpstr>
      <vt:lpstr>Wingdings 3</vt:lpstr>
      <vt:lpstr>Тема13</vt:lpstr>
      <vt:lpstr>Тема Office</vt:lpstr>
      <vt:lpstr>1_Тема Office</vt:lpstr>
      <vt:lpstr>2_Тема Office</vt:lpstr>
      <vt:lpstr>3_Тема Office</vt:lpstr>
      <vt:lpstr>5_Тема Office</vt:lpstr>
      <vt:lpstr>6_Тема Office</vt:lpstr>
      <vt:lpstr>7_Тема Office</vt:lpstr>
      <vt:lpstr>8_Тема Office</vt:lpstr>
      <vt:lpstr>9_Тема Office</vt:lpstr>
      <vt:lpstr>4_Тема Office</vt:lpstr>
      <vt:lpstr>10_Тема Office</vt:lpstr>
      <vt:lpstr>ЭКСПЕРТНАЯ ДИСКУССИЯ  «Вопросы социальной ответственности и принципы PRME: отражение в российских программах бизнес-образования»     Герасимова С.А., Проектный офис «Стратегии и практики устойчивого развития», Школа КСО и УР ММВШБ МИРБИС 16 октября 2018  Москва </vt:lpstr>
      <vt:lpstr>Стратегии и практики устойчивого развития: корпоративная социальная ответственность. Опыт МИРБИС. </vt:lpstr>
      <vt:lpstr>НЕКОТОРЫЕ ТРЕНДЫ</vt:lpstr>
      <vt:lpstr>Основные направления деятельности Проектного офиса «Стратегии и практики устойчивого развития»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МНОГООБРАЗИЕ РЕЛЕВАНТНЫХ КОНЦЕПЦИЙ</vt:lpstr>
      <vt:lpstr> </vt:lpstr>
      <vt:lpstr>МОНИТОРИНГ ИЗМЕНЕНИЙ СОЦИАЛЬНОЙ И ЭКОЛОГИЧЕСКОЙ СРЕДЫ:  заинтересованные стороны и риск-менеджмент </vt:lpstr>
      <vt:lpstr>Презентация PowerPoint</vt:lpstr>
      <vt:lpstr>ЗНАЧИМЫЕ КОНЦЕПЦИИ</vt:lpstr>
      <vt:lpstr>ПРАВИТЕЛЬСТВО РФ УТВЕРДИЛО КОНЦЕПЦИЮ РАЗВИТИЯ ПУБЛИЧНОЙ НЕФИНАНСОВОЙ ОТЧЁТНОСТИ</vt:lpstr>
      <vt:lpstr>ПРАВИТЕЛЬСТВО РФ УТВЕРДИЛО КОНЦЕПЦИЮ РАЗВИТИЯ ПУБЛИЧНОЙ НЕФИНАНСОВОЙ ОТЧЁТНОСТИ</vt:lpstr>
      <vt:lpstr>ЭКОЛОГИЧЕСКИЙ ВЕКТОР  </vt:lpstr>
      <vt:lpstr>Принципы PRME –  НОВЫЕ БИЗНЕС-МОДЕЛИ, ПОДГОТОВКА УПРАВЛЕНЦЕВ  </vt:lpstr>
      <vt:lpstr>ПОЧЕМУ КОМПАНИЯМ ВАЖНО СОБЛЮДАТЬ ПРИНЦИПЫ ОТВЕТСТВЕННОЙ ДЕЛОВОЙ ПРАКТИКИ И СООБЩАТЬ ОБ ЭТОМ (РСПП) </vt:lpstr>
      <vt:lpstr>ИНСТИТУЦИАЛИЗАЦИЯ ПРОФЕССИИ КСО-СПЕЦИАЛИСТА Рейтинг «ТОП-50 российских менеджеров по корпоративной социальной ответственности» - 2016 (АМР, РБК)  2017 (Коммерсант) </vt:lpstr>
      <vt:lpstr>FORTUNE: Change the World 2018 http://fortune.com/change-the-world/list/   </vt:lpstr>
      <vt:lpstr>КСО И КЛИЕНТЫ</vt:lpstr>
      <vt:lpstr>ИССЛЕДОВАНИЯ ПО ОТВЕТСТВЕННОМУ ПОТРЕБЛЕНИЮ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Alive</dc:creator>
  <cp:lastModifiedBy>л</cp:lastModifiedBy>
  <cp:revision>46</cp:revision>
  <dcterms:created xsi:type="dcterms:W3CDTF">2017-12-19T09:06:03Z</dcterms:created>
  <dcterms:modified xsi:type="dcterms:W3CDTF">2018-10-15T23:12:32Z</dcterms:modified>
</cp:coreProperties>
</file>